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1620D8A7.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A23C3F-F83F-77F3-DB46-E3A4DB2A16B7}" name="Connor OLoughlin" initials="CO" userId="cd2dd71d79f43c4e" providerId="Windows Live"/>
  <p188:author id="{E2684BD8-D7E4-5C95-D08E-C50970774228}" name="Tristy Vick-Majors" initials="TV" userId="696d8bfd786e8e9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EBBAE"/>
    <a:srgbClr val="6BBD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31B5C-483E-4EF5-B9E4-ABD964FBEFAE}" v="14" dt="2025-03-12T19:19:49.908"/>
    <p1510:client id="{98659E32-0E3C-462E-B7C6-5035FD9CAD2F}" v="3" dt="2025-03-13T02:36:16.4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31" autoAdjust="0"/>
    <p:restoredTop sz="96247" autoAdjust="0"/>
  </p:normalViewPr>
  <p:slideViewPr>
    <p:cSldViewPr snapToGrid="0">
      <p:cViewPr>
        <p:scale>
          <a:sx n="40" d="100"/>
          <a:sy n="40" d="100"/>
        </p:scale>
        <p:origin x="-5472" y="-474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8/10/relationships/authors" Target="authors.xml"/></Relationships>
</file>

<file path=ppt/comments/modernComment_100_1620D8A7.xml><?xml version="1.0" encoding="utf-8"?>
<p188:cmLst xmlns:a="http://schemas.openxmlformats.org/drawingml/2006/main" xmlns:r="http://schemas.openxmlformats.org/officeDocument/2006/relationships" xmlns:p188="http://schemas.microsoft.com/office/powerpoint/2018/8/main">
  <p188:cm id="{C3CACEC8-D88A-4968-8BEA-335A7045C108}" authorId="{29A23C3F-F83F-77F3-DB46-E3A4DB2A16B7}" created="2025-03-10T13:36:44.264">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136" len="89">
        <ac:context len="957" hash="1899229438"/>
      </ac:txMk>
    </ac:txMkLst>
    <p188:pos x="13373852" y="3162300"/>
    <p188:replyLst>
      <p188:reply id="{0150D175-0B8D-404D-9D44-4B771F5348C6}" authorId="{E2684BD8-D7E4-5C95-D08E-C50970774228}" created="2025-03-10T14:39:28.751">
        <p188:txBody>
          <a:bodyPr/>
          <a:lstStyle/>
          <a:p>
            <a:r>
              <a:rPr lang="en-US"/>
              <a:t>Sometimes it happens. But if this is your conclusion, you need to explain it. Also, saying “did not appear to be directly” is unclear. To look at “direct” impacts, you need stats, and “did not appear to be” is a qualitative statement.  
I don’t see any stats or that you have tried any other plots. You will need to examine the data more closely and think it over even if all of that does not go on the poster. 
What would be your next step here to test this?</a:t>
            </a:r>
          </a:p>
        </p188:txBody>
      </p188:reply>
    </p188:replyLst>
    <p188:txBody>
      <a:bodyPr/>
      <a:lstStyle/>
      <a:p>
        <a:r>
          <a:rPr lang="en-US"/>
          <a:t>Different from what I have in the abstract. I am not really sure what to do.</a:t>
        </a:r>
      </a:p>
    </p188:txBody>
  </p188:cm>
  <p188:cm id="{C43871DC-86B4-4845-A485-5EF31573DA4D}" authorId="{E2684BD8-D7E4-5C95-D08E-C50970774228}" created="2025-03-10T14:17:16.731">
    <ac:txMkLst xmlns:ac="http://schemas.microsoft.com/office/drawing/2013/main/command">
      <pc:docMk xmlns:pc="http://schemas.microsoft.com/office/powerpoint/2013/main/command"/>
      <pc:sldMk xmlns:pc="http://schemas.microsoft.com/office/powerpoint/2013/main/command" cId="371251367" sldId="256"/>
      <ac:spMk id="11" creationId="{EF44016D-E826-8C06-4FE6-C875AAF3E039}"/>
      <ac:txMk cp="440" len="42">
        <ac:context len="536" hash="1483984218"/>
      </ac:txMk>
    </ac:txMkLst>
    <p188:pos x="11132067" y="4683374"/>
    <p188:replyLst>
      <p188:reply id="{C5D1DF1A-784D-4BF4-ADA5-8487672625A0}" authorId="{29A23C3F-F83F-77F3-DB46-E3A4DB2A16B7}" created="2025-03-11T13:57:21.688">
        <p188:txBody>
          <a:bodyPr/>
          <a:lstStyle/>
          <a:p>
            <a:r>
              <a:rPr lang="en-US"/>
              <a:t>Sounds good, would cpms be the current unit to use here?</a:t>
            </a:r>
          </a:p>
        </p188:txBody>
      </p188:reply>
      <p188:reply id="{68B88FF3-2A54-2545-94F1-0848D734540A}" authorId="{E2684BD8-D7E4-5C95-D08E-C50970774228}" created="2025-03-12T20:56:33.220">
        <p188:txBody>
          <a:bodyPr/>
          <a:lstStyle/>
          <a:p>
            <a:r>
              <a:rPr lang="en-US"/>
              <a:t>The complete unit you get from the scint counter is DPM, which is disintegrations per minute. CPMs are the raw unit, DPM is a conversion it makes. You should look up that conversion to make sure you understand the units. </a:t>
            </a:r>
          </a:p>
        </p188:txBody>
        <p188:extLst>
          <p:ext xmlns:p="http://schemas.openxmlformats.org/presentationml/2006/main" uri="{57CB4572-C831-44C2-8A1C-0ADB6CCDFE69}">
            <p223:reactions xmlns:p223="http://schemas.microsoft.com/office/powerpoint/2022/03/main">
              <p223:rxn type="👍">
                <p223:instance time="2025-03-12T21:55:20.298" authorId="{29A23C3F-F83F-77F3-DB46-E3A4DB2A16B7}"/>
              </p223:rxn>
            </p223:reactions>
          </p:ext>
        </p188:extLst>
      </p188:reply>
    </p188:replyLst>
    <p188:txBody>
      <a:bodyPr/>
      <a:lstStyle/>
      <a:p>
        <a:r>
          <a:rPr lang="en-US"/>
          <a:t>Change to “quantified using liquid scintillation”.
Just for the record, “disintegration” is not a complete unit. Make sure you know the units that go with this measurement.</a:t>
        </a:r>
      </a:p>
    </p188:txBody>
  </p188:cm>
  <p188:cm id="{BEEB4B23-BE5B-E641-95F9-D0CD572CB44B}" authorId="{E2684BD8-D7E4-5C95-D08E-C50970774228}" created="2025-03-10T14:17:32.396">
    <ac:txMkLst xmlns:ac="http://schemas.microsoft.com/office/drawing/2013/main/command">
      <pc:docMk xmlns:pc="http://schemas.microsoft.com/office/powerpoint/2013/main/command"/>
      <pc:sldMk xmlns:pc="http://schemas.microsoft.com/office/powerpoint/2013/main/command" cId="371251367" sldId="256"/>
      <ac:spMk id="11" creationId="{EF44016D-E826-8C06-4FE6-C875AAF3E039}"/>
      <ac:txMk cp="493" len="3">
        <ac:context len="536" hash="1483984218"/>
      </ac:txMk>
    </ac:txMkLst>
    <p188:pos x="2699267" y="5272654"/>
    <p188:replyLst>
      <p188:reply id="{71253BB7-8B00-4486-885F-DD5339E61559}" authorId="{29A23C3F-F83F-77F3-DB46-E3A4DB2A16B7}" created="2025-03-11T13:56:12.761">
        <p188:txBody>
          <a:bodyPr/>
          <a:lstStyle/>
          <a:p>
            <a:r>
              <a:rPr lang="en-US"/>
              <a:t>Fixed this</a:t>
            </a:r>
          </a:p>
        </p188:txBody>
        <p188:extLst>
          <p:ext xmlns:p="http://schemas.openxmlformats.org/presentationml/2006/main" uri="{57CB4572-C831-44C2-8A1C-0ADB6CCDFE69}">
            <p223:reactions xmlns:p223="http://schemas.microsoft.com/office/powerpoint/2022/03/main">
              <p223:rxn type="👍">
                <p223:instance time="2025-03-12T20:56:46.834" authorId="{E2684BD8-D7E4-5C95-D08E-C50970774228}"/>
              </p223:rxn>
            </p223:reactions>
          </p:ext>
        </p188:extLst>
      </p188:reply>
    </p188:replyLst>
    <p188:txBody>
      <a:bodyPr/>
      <a:lstStyle/>
      <a:p>
        <a:r>
          <a:rPr lang="en-US"/>
          <a:t>Is snow a proper noun? </a:t>
        </a:r>
      </a:p>
    </p188:txBody>
  </p188:cm>
  <p188:cm id="{FAE29D1E-CC66-914A-B441-52731A89607E}" authorId="{E2684BD8-D7E4-5C95-D08E-C50970774228}" created="2025-03-10T14:18:02.146">
    <ac:txMkLst xmlns:ac="http://schemas.microsoft.com/office/drawing/2013/main/command">
      <pc:docMk xmlns:pc="http://schemas.microsoft.com/office/powerpoint/2013/main/command"/>
      <pc:sldMk xmlns:pc="http://schemas.microsoft.com/office/powerpoint/2013/main/command" cId="371251367" sldId="256"/>
      <ac:spMk id="17" creationId="{59772249-2839-40B2-5530-3F122DAFAE04}"/>
      <ac:txMk cp="105" len="4">
        <ac:context len="111" hash="476155459"/>
      </ac:txMk>
    </ac:txMkLst>
    <p188:pos x="2298700" y="1128178"/>
    <p188:replyLst>
      <p188:reply id="{7D6A3BE4-AE1C-4FA7-9823-CCC13C4E031E}" authorId="{29A23C3F-F83F-77F3-DB46-E3A4DB2A16B7}" created="2025-03-11T14:22:49.146">
        <p188:txBody>
          <a:bodyPr/>
          <a:lstStyle/>
          <a:p>
            <a:r>
              <a:rPr lang="en-US"/>
              <a:t>Got it</a:t>
            </a:r>
          </a:p>
        </p188:txBody>
      </p188:reply>
    </p188:replyLst>
    <p188:txBody>
      <a:bodyPr/>
      <a:lstStyle/>
      <a:p>
        <a:r>
          <a:rPr lang="en-US"/>
          <a:t>Need to have “.” At end. Goes for others too.</a:t>
        </a:r>
      </a:p>
    </p188:txBody>
  </p188:cm>
  <p188:cm id="{673C072C-87E3-D647-AED8-943462D2D0C7}" authorId="{E2684BD8-D7E4-5C95-D08E-C50970774228}" created="2025-03-10T14:20:05.592">
    <ac:deMkLst xmlns:ac="http://schemas.microsoft.com/office/drawing/2013/main/command">
      <pc:docMk xmlns:pc="http://schemas.microsoft.com/office/powerpoint/2013/main/command"/>
      <pc:sldMk xmlns:pc="http://schemas.microsoft.com/office/powerpoint/2013/main/command" cId="371251367" sldId="256"/>
      <ac:picMk id="16" creationId="{6A5C4659-FC89-34E0-2575-045DD4A04AD3}"/>
    </ac:deMkLst>
    <p188:replyLst>
      <p188:reply id="{92EBE98E-1E43-034F-AC73-D46D5143504E}" authorId="{E2684BD8-D7E4-5C95-D08E-C50970774228}" created="2025-03-12T21:07:47.267">
        <p188:txBody>
          <a:bodyPr/>
          <a:lstStyle/>
          <a:p>
            <a:r>
              <a:rPr lang="en-US"/>
              <a:t>Looks good! For future, you should also have an inset that shows the location in N. America.</a:t>
            </a:r>
          </a:p>
        </p188:txBody>
      </p188:reply>
      <p188:reply id="{7ABFDC76-9EBD-4B03-86C1-8D8E5C84791C}" authorId="{29A23C3F-F83F-77F3-DB46-E3A4DB2A16B7}" created="2025-03-12T21:56:50.120">
        <p188:txBody>
          <a:bodyPr/>
          <a:lstStyle/>
          <a:p>
            <a:r>
              <a:rPr lang="en-US"/>
              <a:t>I saw a poster at the ESC today that had one and thought that would be a really good idea for IAGLR. I have to figure out how to do that in Q.</a:t>
            </a:r>
          </a:p>
        </p188:txBody>
      </p188:reply>
    </p188:replyLst>
    <p188:txBody>
      <a:bodyPr/>
      <a:lstStyle/>
      <a:p>
        <a:r>
          <a:rPr lang="en-US"/>
          <a:t>The map is a good idea, but I would suggest the following:
1. Put the scale bar on the map itself.
2. Put the legend on the map itself and remove the “Winter Grab Sampling Sites” header.
3. Trim white space from around the map.
4. Make circles slightly larger.
5. Remove the illegible small text from the map layer and include large labels with the lake names and perhaps a key city or two to help people orient.</a:t>
        </a:r>
      </a:p>
    </p188:txBody>
    <p188:extLst>
      <p:ext xmlns:p="http://schemas.openxmlformats.org/presentationml/2006/main" uri="{57CB4572-C831-44C2-8A1C-0ADB6CCDFE69}">
        <p223:reactions xmlns:p223="http://schemas.microsoft.com/office/powerpoint/2022/03/main">
          <p223:rxn type="👍">
            <p223:instance time="2025-03-12T12:19:15.998" authorId="{29A23C3F-F83F-77F3-DB46-E3A4DB2A16B7}"/>
          </p223:rxn>
        </p223:reactions>
      </p:ext>
    </p188:extLst>
  </p188:cm>
  <p188:cm id="{264F7DDF-758D-B440-87ED-F89C351A1204}" authorId="{E2684BD8-D7E4-5C95-D08E-C50970774228}" created="2025-03-10T14:21:15.811">
    <ac:txMkLst xmlns:ac="http://schemas.microsoft.com/office/drawing/2013/main/command">
      <pc:docMk xmlns:pc="http://schemas.microsoft.com/office/powerpoint/2013/main/command"/>
      <pc:sldMk xmlns:pc="http://schemas.microsoft.com/office/powerpoint/2013/main/command" cId="371251367" sldId="256"/>
      <ac:spMk id="23" creationId="{EC460A93-D3F4-2AC7-D6A3-B4BC676A185D}"/>
      <ac:txMk cp="199">
        <ac:context len="307" hash="4027556691"/>
      </ac:txMk>
    </ac:txMkLst>
    <p188:pos x="5666740" y="1137584"/>
    <p188:txBody>
      <a:bodyPr/>
      <a:lstStyle/>
      <a:p>
        <a:r>
          <a:rPr lang="en-US"/>
          <a:t>Abbreviation needs a “.” after it.</a:t>
        </a:r>
      </a:p>
    </p188:txBody>
    <p188:extLst>
      <p:ext xmlns:p="http://schemas.openxmlformats.org/presentationml/2006/main" uri="{57CB4572-C831-44C2-8A1C-0ADB6CCDFE69}">
        <p223:reactions xmlns:p223="http://schemas.microsoft.com/office/powerpoint/2022/03/main">
          <p223:rxn type="👍">
            <p223:instance time="2025-03-12T12:19:24.895" authorId="{29A23C3F-F83F-77F3-DB46-E3A4DB2A16B7}"/>
          </p223:rxn>
        </p223:reactions>
      </p:ext>
    </p188:extLst>
  </p188:cm>
  <p188:cm id="{1EE6B289-57B5-224D-A64A-2A42215CFA15}" authorId="{E2684BD8-D7E4-5C95-D08E-C50970774228}" created="2025-03-10T14:23:40.981">
    <ac:txMkLst xmlns:ac="http://schemas.microsoft.com/office/drawing/2013/main/command">
      <pc:docMk xmlns:pc="http://schemas.microsoft.com/office/powerpoint/2013/main/command"/>
      <pc:sldMk xmlns:pc="http://schemas.microsoft.com/office/powerpoint/2013/main/command" cId="371251367" sldId="256"/>
      <ac:spMk id="23" creationId="{EC460A93-D3F4-2AC7-D6A3-B4BC676A185D}"/>
      <ac:txMk cp="199">
        <ac:context len="307" hash="4027556691"/>
      </ac:txMk>
    </ac:txMkLst>
    <p188:pos x="8694420" y="1503344"/>
    <p188:txBody>
      <a:bodyPr/>
      <a:lstStyle/>
      <a:p>
        <a:r>
          <a:rPr lang="en-US"/>
          <a:t>Not sure what you mean here. Can you just mention the situation for each lake? Or find another way to make this clearer. 
Sometimes when writing, it helps to stop and consider the topic of the sentence (meaning, the thing you think is the important part of the sentence) and see if you can write it so that you lead with that. In this case, maybe the important thing you are trying to say is that some years have missing data, but there is a reason for that. Can you rearrange the sentence so that it is easier for you to make that point?</a:t>
        </a:r>
      </a:p>
    </p188:txBody>
    <p188:extLst>
      <p:ext xmlns:p="http://schemas.openxmlformats.org/presentationml/2006/main" uri="{57CB4572-C831-44C2-8A1C-0ADB6CCDFE69}">
        <p223:reactions xmlns:p223="http://schemas.microsoft.com/office/powerpoint/2022/03/main">
          <p223:rxn type="👍">
            <p223:instance time="2025-03-12T12:19:29.424" authorId="{29A23C3F-F83F-77F3-DB46-E3A4DB2A16B7}"/>
          </p223:rxn>
        </p223:reactions>
      </p:ext>
    </p188:extLst>
  </p188:cm>
  <p188:cm id="{18204EAB-DD43-194D-AE47-1AA5C89C4001}" authorId="{E2684BD8-D7E4-5C95-D08E-C50970774228}" created="2025-03-10T14:25:59.043">
    <ac:deMkLst xmlns:ac="http://schemas.microsoft.com/office/drawing/2013/main/command">
      <pc:docMk xmlns:pc="http://schemas.microsoft.com/office/powerpoint/2013/main/command"/>
      <pc:sldMk xmlns:pc="http://schemas.microsoft.com/office/powerpoint/2013/main/command" cId="371251367" sldId="256"/>
      <ac:picMk id="45" creationId="{AFC43CEC-45CB-4A2E-7235-5B403DC143EF}"/>
    </ac:deMkLst>
    <p188:txBody>
      <a:bodyPr/>
      <a:lstStyle/>
      <a:p>
        <a:r>
          <a:rPr lang="en-US"/>
          <a:t>I see that you’re using transparent boxes to help with the issue of overlap. That is fine, but to compensate the colors need to be darker shades. These are quite pale and might be tough to see.
Also, try adjusting your axis limits. Both the x and y extend far beyond the range of the data, resulting in a lot of white space. Then, move the legend more inside of the plot.
Make axis and tick labels larger.
Spell out leucine and thymidine. There is no need to abbreviate them. If you did need to abbreviate, you would need to define the acronyms in the caption.</a:t>
        </a:r>
      </a:p>
    </p188:txBody>
    <p188:extLst>
      <p:ext xmlns:p="http://schemas.openxmlformats.org/presentationml/2006/main" uri="{57CB4572-C831-44C2-8A1C-0ADB6CCDFE69}">
        <p223:reactions xmlns:p223="http://schemas.microsoft.com/office/powerpoint/2022/03/main">
          <p223:rxn type="👍">
            <p223:instance time="2025-03-12T18:59:44.274" authorId="{29A23C3F-F83F-77F3-DB46-E3A4DB2A16B7}"/>
          </p223:rxn>
        </p223:reactions>
      </p:ext>
    </p188:extLst>
  </p188:cm>
  <p188:cm id="{0B398228-D557-1A47-9F3B-5A40BAB910BD}" authorId="{E2684BD8-D7E4-5C95-D08E-C50970774228}" created="2025-03-10T14:26:45.789">
    <ac:deMkLst xmlns:ac="http://schemas.microsoft.com/office/drawing/2013/main/command">
      <pc:docMk xmlns:pc="http://schemas.microsoft.com/office/powerpoint/2013/main/command"/>
      <pc:sldMk xmlns:pc="http://schemas.microsoft.com/office/powerpoint/2013/main/command" cId="371251367" sldId="256"/>
      <ac:picMk id="22" creationId="{43517B3D-0CEE-411C-534D-28C1A266CBDB}"/>
    </ac:deMkLst>
    <p188:txBody>
      <a:bodyPr/>
      <a:lstStyle/>
      <a:p>
        <a:r>
          <a:rPr lang="en-US"/>
          <a:t>If it is an average, there should be an error bar. 
Axis and tick labels need to be larger.</a:t>
        </a:r>
      </a:p>
    </p188:txBody>
    <p188:extLst>
      <p:ext xmlns:p="http://schemas.openxmlformats.org/presentationml/2006/main" uri="{57CB4572-C831-44C2-8A1C-0ADB6CCDFE69}">
        <p223:reactions xmlns:p223="http://schemas.microsoft.com/office/powerpoint/2022/03/main">
          <p223:rxn type="👍">
            <p223:instance time="2025-03-12T18:59:40.545" authorId="{29A23C3F-F83F-77F3-DB46-E3A4DB2A16B7}"/>
          </p223:rxn>
        </p223:reactions>
      </p:ext>
    </p188:extLst>
  </p188:cm>
  <p188:cm id="{94F1FF2E-9299-0348-BB68-0D4BFD10C917}" authorId="{E2684BD8-D7E4-5C95-D08E-C50970774228}" created="2025-03-10T14:28:12.183">
    <ac:txMkLst xmlns:ac="http://schemas.microsoft.com/office/drawing/2013/main/command">
      <pc:docMk xmlns:pc="http://schemas.microsoft.com/office/powerpoint/2013/main/command"/>
      <pc:sldMk xmlns:pc="http://schemas.microsoft.com/office/powerpoint/2013/main/command" cId="371251367" sldId="256"/>
      <ac:spMk id="25" creationId="{E2BDED83-435C-9E38-94DC-7AC58E831B79}"/>
      <ac:txMk cp="13">
        <ac:context len="21" hash="2422675885"/>
      </ac:txMk>
    </ac:txMkLst>
    <p188:pos x="9534293" y="777731"/>
    <p188:txBody>
      <a:bodyPr/>
      <a:lstStyle/>
      <a:p>
        <a:r>
          <a:rPr lang="en-US"/>
          <a:t>I understand that you are using snow and ice thickness as an indicator of winter severity. But, you haven’t really set up that idea clearly, or made a statement about the relative severity of the winters. So if might be better to label this “snow and ice cover” and then discuss winter severity in those terms either in the caption or later in the poster discussion.</a:t>
        </a:r>
      </a:p>
    </p188:txBody>
    <p188:extLst>
      <p:ext xmlns:p="http://schemas.openxmlformats.org/presentationml/2006/main" uri="{57CB4572-C831-44C2-8A1C-0ADB6CCDFE69}">
        <p223:reactions xmlns:p223="http://schemas.microsoft.com/office/powerpoint/2022/03/main">
          <p223:rxn type="👍">
            <p223:instance time="2025-03-12T19:00:18.778" authorId="{29A23C3F-F83F-77F3-DB46-E3A4DB2A16B7}"/>
          </p223:rxn>
        </p223:reactions>
      </p:ext>
    </p188:extLst>
  </p188:cm>
  <p188:cm id="{E13F9C1E-91F4-1C40-BFB4-99298EBBA4AA}" authorId="{E2684BD8-D7E4-5C95-D08E-C50970774228}" created="2025-03-10T14:28:47.836">
    <ac:txMkLst xmlns:ac="http://schemas.microsoft.com/office/drawing/2013/main/command">
      <pc:docMk xmlns:pc="http://schemas.microsoft.com/office/powerpoint/2013/main/command"/>
      <pc:sldMk xmlns:pc="http://schemas.microsoft.com/office/powerpoint/2013/main/command" cId="371251367" sldId="256"/>
      <ac:spMk id="12" creationId="{316BF666-8DA4-0F56-9FC3-390B49AF31F3}"/>
      <ac:txMk cp="1" len="16">
        <ac:context len="37" hash="2475072683"/>
      </ac:txMk>
    </ac:txMkLst>
    <p188:pos x="14004692" y="782319"/>
    <p188:txBody>
      <a:bodyPr/>
      <a:lstStyle/>
      <a:p>
        <a:r>
          <a:rPr lang="en-US"/>
          <a:t>It would make more sense to put EEMS and DOC together and then microbial activity.</a:t>
        </a:r>
      </a:p>
    </p188:txBody>
    <p188:extLst>
      <p:ext xmlns:p="http://schemas.openxmlformats.org/presentationml/2006/main" uri="{57CB4572-C831-44C2-8A1C-0ADB6CCDFE69}">
        <p223:reactions xmlns:p223="http://schemas.microsoft.com/office/powerpoint/2022/03/main">
          <p223:rxn type="👍">
            <p223:instance time="2025-03-12T19:00:24.013" authorId="{29A23C3F-F83F-77F3-DB46-E3A4DB2A16B7}"/>
          </p223:rxn>
        </p223:reactions>
      </p:ext>
    </p188:extLst>
  </p188:cm>
  <p188:cm id="{4D917FE1-87CE-3D4E-85C3-27C3ADDED4C8}" authorId="{E2684BD8-D7E4-5C95-D08E-C50970774228}" created="2025-03-10T14:29:07.592">
    <ac:txMkLst xmlns:ac="http://schemas.microsoft.com/office/drawing/2013/main/command">
      <pc:docMk xmlns:pc="http://schemas.microsoft.com/office/powerpoint/2013/main/command"/>
      <pc:sldMk xmlns:pc="http://schemas.microsoft.com/office/powerpoint/2013/main/command" cId="371251367" sldId="256"/>
      <ac:spMk id="28" creationId="{614AE277-1DF6-2B19-3156-354D097F748D}"/>
      <ac:txMk cp="141">
        <ac:context len="162" hash="1624867672"/>
      </ac:txMk>
    </ac:txMkLst>
    <p188:pos x="3594100" y="774551"/>
    <p188:replyLst>
      <p188:reply id="{3C9A6A02-D3EE-48A9-9088-5A8654C37E85}" authorId="{29A23C3F-F83F-77F3-DB46-E3A4DB2A16B7}" created="2025-03-12T19:01:43.581">
        <p188:txBody>
          <a:bodyPr/>
          <a:lstStyle/>
          <a:p>
            <a:r>
              <a:rPr lang="en-US"/>
              <a:t>I changed it. I put preliminary because it is still the data I presented to the GLWiN and it was also like 1:30 in the morning so my frontal lobe took a decline in decision-making, ahah.</a:t>
            </a:r>
          </a:p>
        </p188:txBody>
      </p188:reply>
    </p188:replyLst>
    <p188:txBody>
      <a:bodyPr/>
      <a:lstStyle/>
      <a:p>
        <a:r>
          <a:rPr lang="en-US"/>
          <a:t>Why is it preliminary?</a:t>
        </a:r>
      </a:p>
    </p188:txBody>
    <p188:extLst>
      <p:ext xmlns:p="http://schemas.openxmlformats.org/presentationml/2006/main" uri="{57CB4572-C831-44C2-8A1C-0ADB6CCDFE69}">
        <p223:reactions xmlns:p223="http://schemas.microsoft.com/office/powerpoint/2022/03/main">
          <p223:rxn type="👍">
            <p223:instance time="2025-03-12T19:00:29.162" authorId="{29A23C3F-F83F-77F3-DB46-E3A4DB2A16B7}"/>
          </p223:rxn>
        </p223:reactions>
      </p:ext>
    </p188:extLst>
  </p188:cm>
  <p188:cm id="{938AB694-D3D6-424D-9537-C15FF9A0FE91}" authorId="{E2684BD8-D7E4-5C95-D08E-C50970774228}" created="2025-03-10T14:30:58.339">
    <ac:txMkLst xmlns:ac="http://schemas.microsoft.com/office/drawing/2013/main/command">
      <pc:docMk xmlns:pc="http://schemas.microsoft.com/office/powerpoint/2013/main/command"/>
      <pc:sldMk xmlns:pc="http://schemas.microsoft.com/office/powerpoint/2013/main/command" cId="371251367" sldId="256"/>
      <ac:spMk id="24" creationId="{74760C9C-1DBC-F697-CAF9-4B33B94BE80A}"/>
      <ac:txMk cp="47" len="1">
        <ac:context len="212" hash="143900489"/>
      </ac:txMk>
    </ac:txMkLst>
    <p188:pos x="9588500" y="766112"/>
    <p188:txBody>
      <a:bodyPr/>
      <a:lstStyle/>
      <a:p>
        <a:r>
          <a:rPr lang="en-US"/>
          <a:t>This is a lot of words to describe this. Try being more direct (here and elsewhere in the poster), e.g. - Rates of leucine vs thymidine incorporation showing the relationship between…
Make axis label units using superscripts instead of /. This goes for all labels that contain /.</a:t>
        </a:r>
      </a:p>
    </p188:txBody>
    <p188:extLst>
      <p:ext xmlns:p="http://schemas.openxmlformats.org/presentationml/2006/main" uri="{57CB4572-C831-44C2-8A1C-0ADB6CCDFE69}">
        <p223:reactions xmlns:p223="http://schemas.microsoft.com/office/powerpoint/2022/03/main">
          <p223:rxn type="👍">
            <p223:instance time="2025-03-12T19:01:51.380" authorId="{29A23C3F-F83F-77F3-DB46-E3A4DB2A16B7}"/>
          </p223:rxn>
        </p223:reactions>
      </p:ext>
    </p188:extLst>
  </p188:cm>
  <p188:cm id="{29DADB3A-2A67-9449-9323-DCC41B90E58D}" authorId="{E2684BD8-D7E4-5C95-D08E-C50970774228}" created="2025-03-10T14:33:24.289">
    <ac:deMkLst xmlns:ac="http://schemas.microsoft.com/office/drawing/2013/main/command">
      <pc:docMk xmlns:pc="http://schemas.microsoft.com/office/powerpoint/2013/main/command"/>
      <pc:sldMk xmlns:pc="http://schemas.microsoft.com/office/powerpoint/2013/main/command" cId="371251367" sldId="256"/>
      <ac:picMk id="33" creationId="{83EEEF5A-DE90-B33F-4BD1-654E32E90B06}"/>
    </ac:deMkLst>
    <p188:txBody>
      <a:bodyPr/>
      <a:lstStyle/>
      <a:p>
        <a:r>
          <a:rPr lang="en-US"/>
          <a:t>Try to make colors richer so they match the ones on the map - goes for all figures.
make St. Clair not have a single wide bar.</a:t>
        </a:r>
      </a:p>
    </p188:txBody>
    <p188:extLst>
      <p:ext xmlns:p="http://schemas.openxmlformats.org/presentationml/2006/main" uri="{57CB4572-C831-44C2-8A1C-0ADB6CCDFE69}">
        <p223:reactions xmlns:p223="http://schemas.microsoft.com/office/powerpoint/2022/03/main">
          <p223:rxn type="👍">
            <p223:instance time="2025-03-12T14:43:00.249" authorId="{29A23C3F-F83F-77F3-DB46-E3A4DB2A16B7}"/>
          </p223:rxn>
        </p223:reactions>
      </p:ext>
    </p188:extLst>
  </p188:cm>
  <p188:cm id="{3D0A2A9E-A897-7541-8954-2FA6221C7A23}" authorId="{E2684BD8-D7E4-5C95-D08E-C50970774228}" created="2025-03-10T14:33:51.808">
    <ac:deMkLst xmlns:ac="http://schemas.microsoft.com/office/drawing/2013/main/command">
      <pc:docMk xmlns:pc="http://schemas.microsoft.com/office/powerpoint/2013/main/command"/>
      <pc:sldMk xmlns:pc="http://schemas.microsoft.com/office/powerpoint/2013/main/command" cId="371251367" sldId="256"/>
      <ac:picMk id="33" creationId="{83EEEF5A-DE90-B33F-4BD1-654E32E90B06}"/>
    </ac:deMkLst>
    <p188:txBody>
      <a:bodyPr/>
      <a:lstStyle/>
      <a:p>
        <a:r>
          <a:rPr lang="en-US"/>
          <a:t>The gray and white should be corrected so that it is all white to match the other figures.</a:t>
        </a:r>
      </a:p>
    </p188:txBody>
    <p188:extLst>
      <p:ext xmlns:p="http://schemas.openxmlformats.org/presentationml/2006/main" uri="{57CB4572-C831-44C2-8A1C-0ADB6CCDFE69}">
        <p223:reactions xmlns:p223="http://schemas.microsoft.com/office/powerpoint/2022/03/main">
          <p223:rxn type="👍">
            <p223:instance time="2025-03-12T18:40:17.777" authorId="{29A23C3F-F83F-77F3-DB46-E3A4DB2A16B7}"/>
          </p223:rxn>
        </p223:reactions>
      </p:ext>
    </p188:extLst>
  </p188:cm>
  <p188:cm id="{3E0A3AA9-8B57-684D-A0ED-C5EF5662DF5C}" authorId="{E2684BD8-D7E4-5C95-D08E-C50970774228}" created="2025-03-10T14:35:22.770">
    <ac:deMkLst xmlns:ac="http://schemas.microsoft.com/office/drawing/2013/main/command">
      <pc:docMk xmlns:pc="http://schemas.microsoft.com/office/powerpoint/2013/main/command"/>
      <pc:sldMk xmlns:pc="http://schemas.microsoft.com/office/powerpoint/2013/main/command" cId="371251367" sldId="256"/>
      <ac:picMk id="37" creationId="{971A4A67-810C-7423-80A6-7323F6E349F8}"/>
    </ac:deMkLst>
    <p188:txBody>
      <a:bodyPr/>
      <a:lstStyle/>
      <a:p>
        <a:r>
          <a:rPr lang="en-US"/>
          <a:t>Here and elsewhere, you probably do not need the “lake” label on the x axis.</a:t>
        </a:r>
      </a:p>
    </p188:txBody>
    <p188:extLst>
      <p:ext xmlns:p="http://schemas.openxmlformats.org/presentationml/2006/main" uri="{57CB4572-C831-44C2-8A1C-0ADB6CCDFE69}">
        <p223:reactions xmlns:p223="http://schemas.microsoft.com/office/powerpoint/2022/03/main">
          <p223:rxn type="👍">
            <p223:instance time="2025-03-12T14:42:52.559" authorId="{29A23C3F-F83F-77F3-DB46-E3A4DB2A16B7}"/>
          </p223:rxn>
        </p223:reactions>
      </p:ext>
    </p188:extLst>
  </p188:cm>
  <p188:cm id="{22C34EA4-A64E-EC47-9009-C277A39EA352}" authorId="{E2684BD8-D7E4-5C95-D08E-C50970774228}" created="2025-03-10T14:35:49.844">
    <ac:deMkLst xmlns:ac="http://schemas.microsoft.com/office/drawing/2013/main/command">
      <pc:docMk xmlns:pc="http://schemas.microsoft.com/office/powerpoint/2013/main/command"/>
      <pc:sldMk xmlns:pc="http://schemas.microsoft.com/office/powerpoint/2013/main/command" cId="371251367" sldId="256"/>
      <ac:picMk id="33" creationId="{83EEEF5A-DE90-B33F-4BD1-654E32E90B06}"/>
    </ac:deMkLst>
    <p188:txBody>
      <a:bodyPr/>
      <a:lstStyle/>
      <a:p>
        <a:r>
          <a:rPr lang="en-US"/>
          <a:t>There is too much “white” space around these figures (they need to cover more of the blue area).</a:t>
        </a:r>
      </a:p>
    </p188:txBody>
    <p188:extLst>
      <p:ext xmlns:p="http://schemas.openxmlformats.org/presentationml/2006/main" uri="{57CB4572-C831-44C2-8A1C-0ADB6CCDFE69}">
        <p223:reactions xmlns:p223="http://schemas.microsoft.com/office/powerpoint/2022/03/main">
          <p223:rxn type="👍">
            <p223:instance time="2025-03-12T18:59:32.541" authorId="{29A23C3F-F83F-77F3-DB46-E3A4DB2A16B7}"/>
          </p223:rxn>
        </p223:reactions>
      </p:ext>
    </p188:extLst>
  </p188:cm>
  <p188:cm id="{736CE230-A51A-9D47-8F9A-405436D36E54}" authorId="{E2684BD8-D7E4-5C95-D08E-C50970774228}" created="2025-03-10T14:36:28.576">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12" len="1">
        <ac:context len="957" hash="1899229438"/>
      </ac:txMk>
    </ac:txMkLst>
    <p188:pos x="965952" y="1938173"/>
    <p188:txBody>
      <a:bodyPr/>
      <a:lstStyle/>
      <a:p>
        <a:r>
          <a:rPr lang="en-US"/>
          <a:t>Remove extra space and make bullet size consistent </a:t>
        </a:r>
      </a:p>
    </p188:txBody>
    <p188:extLst>
      <p:ext xmlns:p="http://schemas.openxmlformats.org/presentationml/2006/main" uri="{57CB4572-C831-44C2-8A1C-0ADB6CCDFE69}">
        <p223:reactions xmlns:p223="http://schemas.microsoft.com/office/powerpoint/2022/03/main">
          <p223:rxn type="👍">
            <p223:instance time="2025-03-12T18:59:12.422" authorId="{29A23C3F-F83F-77F3-DB46-E3A4DB2A16B7}"/>
          </p223:rxn>
        </p223:reactions>
      </p:ext>
    </p188:extLst>
  </p188:cm>
  <p188:cm id="{8DFD5100-6CCD-CF40-BF29-4E819B627280}" authorId="{E2684BD8-D7E4-5C95-D08E-C50970774228}" created="2025-03-10T14:36:53.736">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89" len="19">
        <ac:context len="957" hash="1899229438"/>
      </ac:txMk>
    </ac:txMkLst>
    <p188:pos x="7834112" y="2425853"/>
    <p188:txBody>
      <a:bodyPr/>
      <a:lstStyle/>
      <a:p>
        <a:r>
          <a:rPr lang="en-US"/>
          <a:t>Ice and snow are not proper nouns. If you’re not sure what I mean, you should look it up. Be sure to use correct capitalization.</a:t>
        </a:r>
      </a:p>
    </p188:txBody>
    <p188:extLst>
      <p:ext xmlns:p="http://schemas.openxmlformats.org/presentationml/2006/main" uri="{57CB4572-C831-44C2-8A1C-0ADB6CCDFE69}">
        <p223:reactions xmlns:p223="http://schemas.microsoft.com/office/powerpoint/2022/03/main">
          <p223:rxn type="👍">
            <p223:instance time="2025-03-12T14:42:30.296" authorId="{29A23C3F-F83F-77F3-DB46-E3A4DB2A16B7}"/>
          </p223:rxn>
        </p223:reactions>
      </p:ext>
    </p188:extLst>
  </p188:cm>
  <p188:cm id="{6EBEF138-FE37-574E-8160-E02B90BE580A}" authorId="{E2684BD8-D7E4-5C95-D08E-C50970774228}" created="2025-03-10T14:37:28.788">
    <ac:de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deMkLst>
    <p188:txBody>
      <a:bodyPr/>
      <a:lstStyle/>
      <a:p>
        <a:r>
          <a:rPr lang="en-US"/>
          <a:t>“Figure” should be capitalized.</a:t>
        </a:r>
      </a:p>
    </p188:txBody>
    <p188:extLst>
      <p:ext xmlns:p="http://schemas.openxmlformats.org/presentationml/2006/main" uri="{57CB4572-C831-44C2-8A1C-0ADB6CCDFE69}">
        <p223:reactions xmlns:p223="http://schemas.microsoft.com/office/powerpoint/2022/03/main">
          <p223:rxn type="👍">
            <p223:instance time="2025-03-12T14:42:18.816" authorId="{29A23C3F-F83F-77F3-DB46-E3A4DB2A16B7}"/>
          </p223:rxn>
        </p223:reactions>
      </p:ext>
    </p188:extLst>
  </p188:cm>
  <p188:cm id="{53432F42-2AF5-1747-BE42-0522362B6F5A}" authorId="{E2684BD8-D7E4-5C95-D08E-C50970774228}" created="2025-03-10T14:39:53.677">
    <ac:txMkLst xmlns:ac="http://schemas.microsoft.com/office/drawing/2013/main/command">
      <pc:docMk xmlns:pc="http://schemas.microsoft.com/office/powerpoint/2013/main/command"/>
      <pc:sldMk xmlns:pc="http://schemas.microsoft.com/office/powerpoint/2013/main/command" cId="371251367" sldId="256"/>
      <ac:spMk id="28" creationId="{614AE277-1DF6-2B19-3156-354D097F748D}"/>
      <ac:txMk cp="141">
        <ac:context len="162" hash="1624867672"/>
      </ac:txMk>
    </ac:txMkLst>
    <p188:pos x="3716020" y="1140311"/>
    <p188:txBody>
      <a:bodyPr/>
      <a:lstStyle/>
      <a:p>
        <a:r>
          <a:rPr lang="en-US"/>
          <a:t>Needs error bars.</a:t>
        </a:r>
      </a:p>
    </p188:txBody>
    <p188:extLst>
      <p:ext xmlns:p="http://schemas.openxmlformats.org/presentationml/2006/main" uri="{57CB4572-C831-44C2-8A1C-0ADB6CCDFE69}">
        <p223:reactions xmlns:p223="http://schemas.microsoft.com/office/powerpoint/2022/03/main">
          <p223:rxn type="👍">
            <p223:instance time="2025-03-12T14:41:48.091" authorId="{29A23C3F-F83F-77F3-DB46-E3A4DB2A16B7}"/>
          </p223:rxn>
        </p223:reactions>
      </p:ext>
    </p188:extLst>
  </p188:cm>
  <p188:cm id="{4AEA6A82-680E-A04B-A8AB-E177E3DC9B74}" authorId="{E2684BD8-D7E4-5C95-D08E-C50970774228}" created="2025-03-10T14:40:48.805">
    <ac:txMkLst xmlns:ac="http://schemas.microsoft.com/office/drawing/2013/main/command">
      <pc:docMk xmlns:pc="http://schemas.microsoft.com/office/powerpoint/2013/main/command"/>
      <pc:sldMk xmlns:pc="http://schemas.microsoft.com/office/powerpoint/2013/main/command" cId="371251367" sldId="256"/>
      <ac:spMk id="28" creationId="{614AE277-1DF6-2B19-3156-354D097F748D}"/>
      <ac:txMk cp="141">
        <ac:context len="162" hash="1624867672"/>
      </ac:txMk>
    </ac:txMkLst>
    <p188:pos x="12900660" y="774551"/>
    <p188:txBody>
      <a:bodyPr/>
      <a:lstStyle/>
      <a:p>
        <a:r>
          <a:rPr lang="en-US"/>
          <a:t>Come up with another way to say this that is not redundant. Saying it was plotted is obvious because we are looking a plot. You have two sentences here, when you really don’t need that many words. </a:t>
        </a:r>
      </a:p>
    </p188:txBody>
    <p188:extLst>
      <p:ext xmlns:p="http://schemas.openxmlformats.org/presentationml/2006/main" uri="{57CB4572-C831-44C2-8A1C-0ADB6CCDFE69}">
        <p223:reactions xmlns:p223="http://schemas.microsoft.com/office/powerpoint/2022/03/main">
          <p223:rxn type="👍">
            <p223:instance time="2025-03-12T19:27:41.106" authorId="{29A23C3F-F83F-77F3-DB46-E3A4DB2A16B7}"/>
          </p223:rxn>
        </p223:reactions>
      </p:ext>
    </p188:extLst>
  </p188:cm>
  <p188:cm id="{E089264B-1196-134F-9A8C-1C613541192A}" authorId="{E2684BD8-D7E4-5C95-D08E-C50970774228}" created="2025-03-10T14:42:53.210">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261" len="15">
        <ac:context len="957" hash="1899229438"/>
      </ac:txMk>
    </ac:txMkLst>
    <p188:pos x="8748512" y="3604413"/>
    <p188:txBody>
      <a:bodyPr/>
      <a:lstStyle/>
      <a:p>
        <a:r>
          <a:rPr lang="en-US"/>
          <a:t>Without stats, or at least error bars, you can’t really say this.</a:t>
        </a:r>
      </a:p>
    </p188:txBody>
    <p188:extLst>
      <p:ext xmlns:p="http://schemas.openxmlformats.org/presentationml/2006/main" uri="{57CB4572-C831-44C2-8A1C-0ADB6CCDFE69}">
        <p223:reactions xmlns:p223="http://schemas.microsoft.com/office/powerpoint/2022/03/main">
          <p223:rxn type="👍">
            <p223:instance time="2025-03-12T20:47:06.381" authorId="{29A23C3F-F83F-77F3-DB46-E3A4DB2A16B7}"/>
          </p223:rxn>
        </p223:reactions>
      </p:ext>
    </p188:extLst>
  </p188:cm>
  <p188:cm id="{4DB789A9-4EEA-BA4A-88E7-CEFECDCC392B}" authorId="{E2684BD8-D7E4-5C95-D08E-C50970774228}" created="2025-03-10T14:43:26.628">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298" len="113">
        <ac:context len="957" hash="1899229438"/>
      </ac:txMk>
    </ac:txMkLst>
    <p188:pos x="13909792" y="4193693"/>
    <p188:replyLst>
      <p188:reply id="{5F834B4E-67DF-4C06-A0BD-56ED7BD50BF7}" authorId="{29A23C3F-F83F-77F3-DB46-E3A4DB2A16B7}" created="2025-03-12T20:27:50.391">
        <p188:txBody>
          <a:bodyPr/>
          <a:lstStyle/>
          <a:p>
            <a:r>
              <a:rPr lang="en-US"/>
              <a:t>Could increased heterotrophy explain more DOC? </a:t>
            </a:r>
          </a:p>
        </p188:txBody>
      </p188:reply>
      <p188:reply id="{62CCF084-17B3-904B-8AA0-F9BF097DB843}" authorId="{E2684BD8-D7E4-5C95-D08E-C50970774228}" created="2025-03-12T21:29:54.429">
        <p188:txBody>
          <a:bodyPr/>
          <a:lstStyle/>
          <a:p>
            <a:r>
              <a:rPr lang="en-US"/>
              <a:t>How do heterotrophs interact with DOC? What produces DOC? You can leave this as it is on the poster, but need to be thinking through these things.</a:t>
            </a:r>
          </a:p>
        </p188:txBody>
      </p188:reply>
      <p188:reply id="{7077515A-7429-4916-BBC0-4215389B875C}" authorId="{29A23C3F-F83F-77F3-DB46-E3A4DB2A16B7}" created="2025-03-12T22:02:10.460">
        <p188:txBody>
          <a:bodyPr/>
          <a:lstStyle/>
          <a:p>
            <a:r>
              <a:rPr lang="en-US"/>
              <a:t>I suppose heterotrophs would be consuming DOC. I can think of a few carbon sources and perhaps the one that makes the most sense is inputs from riverine and wetland ecosystems. I will read more about this in time for IAGLR.</a:t>
            </a:r>
          </a:p>
        </p188:txBody>
      </p188:reply>
    </p188:replyLst>
    <p188:txBody>
      <a:bodyPr/>
      <a:lstStyle/>
      <a:p>
        <a:r>
          <a:rPr lang="en-US"/>
          <a:t>Could there be other explanations? You will need to think through the possibilities.</a:t>
        </a:r>
      </a:p>
    </p188:txBody>
  </p188:cm>
  <p188:cm id="{C74DBDC2-7969-C447-99B3-DCC83ECA4E8F}" authorId="{E2684BD8-D7E4-5C95-D08E-C50970774228}" created="2025-03-10T14:45:05.473">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560">
        <ac:context len="957" hash="1899229438"/>
      </ac:txMk>
    </ac:txMkLst>
    <p188:pos x="5720832" y="5270653"/>
    <p188:txBody>
      <a:bodyPr/>
      <a:lstStyle/>
      <a:p>
        <a:r>
          <a:rPr lang="en-US"/>
          <a:t>What do you mean “complexity…was poorer”?
This is another case where you need to consider word order. You could flip this sentence around to make it easier to read and get rid of the “since the…”, which makes it sound like an afterthought. Try something like “Higher HIX in 2022 vs. 2024 suggests that…”</a:t>
        </a:r>
      </a:p>
    </p188:txBody>
  </p188:cm>
  <p188:cm id="{600644A8-10DE-3B45-AEEB-081B4F3903AC}" authorId="{E2684BD8-D7E4-5C95-D08E-C50970774228}" created="2025-03-10T14:45:25.302">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671" len="33">
        <ac:context len="957" hash="1899229438"/>
      </ac:txMk>
    </ac:txMkLst>
    <p188:pos x="12385792" y="6367933"/>
    <p188:txBody>
      <a:bodyPr/>
      <a:lstStyle/>
      <a:p>
        <a:r>
          <a:rPr lang="en-US"/>
          <a:t>More aromatic than?</a:t>
        </a:r>
      </a:p>
    </p188:txBody>
    <p188:extLst>
      <p:ext xmlns:p="http://schemas.openxmlformats.org/presentationml/2006/main" uri="{57CB4572-C831-44C2-8A1C-0ADB6CCDFE69}">
        <p223:reactions xmlns:p223="http://schemas.microsoft.com/office/powerpoint/2022/03/main">
          <p223:rxn type="👍">
            <p223:instance time="2025-03-12T20:29:06.290" authorId="{29A23C3F-F83F-77F3-DB46-E3A4DB2A16B7}"/>
          </p223:rxn>
        </p223:reactions>
      </p:ext>
    </p188:extLst>
  </p188:cm>
  <p188:cm id="{41E454DC-DB1D-6C49-9773-725BEF89BD3A}" authorId="{E2684BD8-D7E4-5C95-D08E-C50970774228}" created="2025-03-10T14:47:40.509">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582" len="65">
        <ac:context len="957" hash="1899229438"/>
      </ac:txMk>
    </ac:txMkLst>
    <p188:pos x="6330432" y="6367933"/>
    <p188:replyLst>
      <p188:reply id="{D396C283-B024-4D0E-84BE-FA9A5ECB8ECA}" authorId="{29A23C3F-F83F-77F3-DB46-E3A4DB2A16B7}" created="2025-03-12T20:35:35.530">
        <p188:txBody>
          <a:bodyPr/>
          <a:lstStyle/>
          <a:p>
            <a:r>
              <a:rPr lang="en-US"/>
              <a:t>I rewrote it as a comparison</a:t>
            </a:r>
          </a:p>
        </p188:txBody>
      </p188:reply>
    </p188:replyLst>
    <p188:txBody>
      <a:bodyPr/>
      <a:lstStyle/>
      <a:p>
        <a:r>
          <a:rPr lang="en-US"/>
          <a:t>Is it the value itself that suggest this? Or a comparison of the value? What you have written implies that there is some known value of SUVA that indicates terrestrial origin, but I think what you are trying to say is that it is a comparison.</a:t>
        </a:r>
      </a:p>
    </p188:txBody>
  </p188:cm>
  <p188:cm id="{97456DD0-982C-E54F-B71E-4CFADB573BE0}" authorId="{E2684BD8-D7E4-5C95-D08E-C50970774228}" created="2025-03-10T14:48:18.449">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799">
        <ac:context len="957" hash="1899229438"/>
      </ac:txMk>
    </ac:txMkLst>
    <p188:pos x="3749792" y="7444893"/>
    <p188:replyLst>
      <p188:reply id="{0CBC7E22-F4C7-4C34-A373-1C5F4BADFE04}" authorId="{29A23C3F-F83F-77F3-DB46-E3A4DB2A16B7}" created="2025-03-12T20:35:15.604">
        <p188:txBody>
          <a:bodyPr/>
          <a:lstStyle/>
          <a:p>
            <a:r>
              <a:rPr lang="en-US"/>
              <a:t>There could be more mixing due to surface water exposure to wind and perhaps that could have allowed carbon stored in the sediments to dissociate into the water column?</a:t>
            </a:r>
          </a:p>
        </p188:txBody>
      </p188:reply>
    </p188:replyLst>
    <p188:txBody>
      <a:bodyPr/>
      <a:lstStyle/>
      <a:p>
        <a:r>
          <a:rPr lang="en-US"/>
          <a:t>Come up with better wording. This is too informal. 
This is a reasonable explanation, but need to think about if there are others. </a:t>
        </a:r>
      </a:p>
    </p188:txBody>
  </p188:cm>
  <p188:cm id="{76CA9DCF-A6B4-614B-8D58-D0D06F23BDD2}" authorId="{E2684BD8-D7E4-5C95-D08E-C50970774228}" created="2025-03-10T14:52:24.673">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0" len="11">
        <ac:context len="957" hash="1899229438"/>
      </ac:txMk>
    </ac:txMkLst>
    <p188:pos x="9134592" y="779933"/>
    <p188:replyLst>
      <p188:reply id="{212CBCA5-4AA3-43C7-96CF-BAC4C3BC1E4D}" authorId="{29A23C3F-F83F-77F3-DB46-E3A4DB2A16B7}" created="2025-03-12T20:36:17.087">
        <p188:txBody>
          <a:bodyPr/>
          <a:lstStyle/>
          <a:p>
            <a:r>
              <a:rPr lang="en-US"/>
              <a:t>There is a separate Future Directions section now.</a:t>
            </a:r>
          </a:p>
        </p188:txBody>
      </p188:reply>
    </p188:replyLst>
    <p188:txBody>
      <a:bodyPr/>
      <a:lstStyle/>
      <a:p>
        <a:r>
          <a:rPr lang="en-US"/>
          <a:t>I would suggest making this “Conclusions and Future Directions”, or add a “Future Directions” box. This especially make sense because you talk about 2025 but only have snow and ice data from 2025.</a:t>
        </a:r>
      </a:p>
    </p188:txBody>
  </p188:cm>
  <p188:cm id="{F0197C7A-89BC-CB42-A0FC-1FC1E7866D71}" authorId="{E2684BD8-D7E4-5C95-D08E-C50970774228}" created="2025-03-12T21:00:11.152">
    <ac:txMkLst xmlns:ac="http://schemas.microsoft.com/office/drawing/2013/main/command">
      <pc:docMk xmlns:pc="http://schemas.microsoft.com/office/powerpoint/2013/main/command"/>
      <pc:sldMk xmlns:pc="http://schemas.microsoft.com/office/powerpoint/2013/main/command" cId="371251367" sldId="256"/>
      <ac:spMk id="9" creationId="{B631512F-08F9-D10D-86F1-B3B12F44C852}"/>
      <ac:txMk cp="0" len="10">
        <ac:context len="303" hash="225107876"/>
      </ac:txMk>
    </ac:txMkLst>
    <p188:pos x="8963633" y="1601785"/>
    <p188:txBody>
      <a:bodyPr/>
      <a:lstStyle/>
      <a:p>
        <a:r>
          <a:rPr lang="en-US"/>
          <a:t>Add the periods at the end of the hypothesis bullets</a:t>
        </a:r>
      </a:p>
    </p188:txBody>
    <p188:extLst>
      <p:ext xmlns:p="http://schemas.openxmlformats.org/presentationml/2006/main" uri="{57CB4572-C831-44C2-8A1C-0ADB6CCDFE69}">
        <p223:reactions xmlns:p223="http://schemas.microsoft.com/office/powerpoint/2022/03/main">
          <p223:rxn type="👍">
            <p223:instance time="2025-03-12T22:04:15.519" authorId="{29A23C3F-F83F-77F3-DB46-E3A4DB2A16B7}"/>
          </p223:rxn>
        </p223:reactions>
      </p:ext>
    </p188:extLst>
  </p188:cm>
  <p188:cm id="{8F24205D-DEB8-0E4E-AF3B-BFEB01285DAA}" authorId="{E2684BD8-D7E4-5C95-D08E-C50970774228}" created="2025-03-12T21:05:45.186">
    <ac:txMkLst xmlns:ac="http://schemas.microsoft.com/office/drawing/2013/main/command">
      <pc:docMk xmlns:pc="http://schemas.microsoft.com/office/powerpoint/2013/main/command"/>
      <pc:sldMk xmlns:pc="http://schemas.microsoft.com/office/powerpoint/2013/main/command" cId="371251367" sldId="256"/>
      <ac:spMk id="9" creationId="{B631512F-08F9-D10D-86F1-B3B12F44C852}"/>
      <ac:txMk cp="24" len="20">
        <ac:context len="303" hash="225107876"/>
      </ac:txMk>
    </ac:txMkLst>
    <p188:pos x="5872090" y="2646814"/>
    <p188:txBody>
      <a:bodyPr/>
      <a:lstStyle/>
      <a:p>
        <a:r>
          <a:rPr lang="en-US"/>
          <a:t>You shouldn’t use “would” in your hypotheses like this. Would has three common uses: 
Referring to the past, talking about the future in the past, or expressing a conditional (such as, they would do x if y is true). These don’t apply here. 
You also need to think carefully about hypothesis phrasing and how you can test your hypothesis. Here, you are saying that winter severity causes DOC changes. That means you have to be able to test that and show a causal relationship. If that is something you intend to do, you should have a specific statistical approach in mind and communicate it in future directions. If you don’t know yet, then you should word the hypothesis more conservatively, e.g. Increased winter severity will be associated with reduced DOC concentrations etc.
The microbial activity hypothesis doesn’t have this same stats requirement associated with it, but you need to be able to define what you mean by “shift” - is it an increase in a metric by a certain amount on a scale, for example?</a:t>
        </a:r>
      </a:p>
    </p188:txBody>
    <p188:extLst>
      <p:ext xmlns:p="http://schemas.openxmlformats.org/presentationml/2006/main" uri="{57CB4572-C831-44C2-8A1C-0ADB6CCDFE69}">
        <p223:reactions xmlns:p223="http://schemas.microsoft.com/office/powerpoint/2022/03/main">
          <p223:rxn type="👍">
            <p223:instance time="2025-03-13T01:51:12.175" authorId="{29A23C3F-F83F-77F3-DB46-E3A4DB2A16B7}"/>
          </p223:rxn>
        </p223:reactions>
      </p:ext>
    </p188:extLst>
  </p188:cm>
  <p188:cm id="{FF1836D9-5087-EC4C-A4B0-0DA9675571D7}" authorId="{E2684BD8-D7E4-5C95-D08E-C50970774228}" created="2025-03-12T21:05:54.912">
    <ac:txMkLst xmlns:ac="http://schemas.microsoft.com/office/drawing/2013/main/command">
      <pc:docMk xmlns:pc="http://schemas.microsoft.com/office/powerpoint/2013/main/command"/>
      <pc:sldMk xmlns:pc="http://schemas.microsoft.com/office/powerpoint/2013/main/command" cId="371251367" sldId="256"/>
      <ac:spMk id="11" creationId="{EF44016D-E826-8C06-4FE6-C875AAF3E039}"/>
      <ac:txMk cp="146" len="11">
        <ac:context len="536" hash="1483984218"/>
      </ac:txMk>
    </ac:txMkLst>
    <p188:pos x="2606376" y="3815744"/>
    <p188:txBody>
      <a:bodyPr/>
      <a:lstStyle/>
      <a:p>
        <a:r>
          <a:rPr lang="en-US"/>
          <a:t>Correct spelling.</a:t>
        </a:r>
      </a:p>
    </p188:txBody>
    <p188:extLst>
      <p:ext xmlns:p="http://schemas.openxmlformats.org/presentationml/2006/main" uri="{57CB4572-C831-44C2-8A1C-0ADB6CCDFE69}">
        <p223:reactions xmlns:p223="http://schemas.microsoft.com/office/powerpoint/2022/03/main">
          <p223:rxn type="👍">
            <p223:instance time="2025-03-12T22:02:47.737" authorId="{29A23C3F-F83F-77F3-DB46-E3A4DB2A16B7}"/>
          </p223:rxn>
        </p223:reactions>
      </p:ext>
    </p188:extLst>
  </p188:cm>
  <p188:cm id="{427B0035-5283-9345-B001-3B5DFBDBB40D}" authorId="{E2684BD8-D7E4-5C95-D08E-C50970774228}" created="2025-03-12T21:09:25.314">
    <ac:txMkLst xmlns:ac="http://schemas.microsoft.com/office/drawing/2013/main/command">
      <pc:docMk xmlns:pc="http://schemas.microsoft.com/office/powerpoint/2013/main/command"/>
      <pc:sldMk xmlns:pc="http://schemas.microsoft.com/office/powerpoint/2013/main/command" cId="371251367" sldId="256"/>
      <ac:spMk id="23" creationId="{EC460A93-D3F4-2AC7-D6A3-B4BC676A185D}"/>
      <ac:txMk cp="125">
        <ac:context len="307" hash="4027556691"/>
      </ac:txMk>
    </ac:txMkLst>
    <p188:pos x="10982746" y="1218419"/>
    <p188:txBody>
      <a:bodyPr/>
      <a:lstStyle/>
      <a:p>
        <a:r>
          <a:rPr lang="en-US"/>
          <a:t>I assumed you added snow and ice together, so you should modify this phrase to make it more clear. Example - …was calculated as the total of snow and ice thickness at each side averaged within lake.
The error bars represent standard error?
Can you put an n= above each lake so that we know how many sites were averaged in each case?
The error bars should be a little heavier lines or they will be hard to see. The bar on 2025 Ontario seems to only have end caps. Lake Michigan 2024 looks like it has an error bar, but no data?
It is difficult to tell which bars goes with which lakes. Can you put more space between lakes? Or less space between years within lake?</a:t>
        </a:r>
      </a:p>
    </p188:txBody>
    <p188:extLst>
      <p:ext xmlns:p="http://schemas.openxmlformats.org/presentationml/2006/main" uri="{57CB4572-C831-44C2-8A1C-0ADB6CCDFE69}">
        <p223:reactions xmlns:p223="http://schemas.microsoft.com/office/powerpoint/2022/03/main">
          <p223:rxn type="👍">
            <p223:instance time="2025-03-13T02:24:00.211" authorId="{29A23C3F-F83F-77F3-DB46-E3A4DB2A16B7}"/>
          </p223:rxn>
        </p223:reactions>
      </p:ext>
    </p188:extLst>
  </p188:cm>
  <p188:cm id="{EB3156F5-1BC9-D746-9894-18FC1182BA75}" authorId="{E2684BD8-D7E4-5C95-D08E-C50970774228}" created="2025-03-12T21:10:21.794">
    <ac:txMkLst xmlns:ac="http://schemas.microsoft.com/office/drawing/2013/main/command">
      <pc:docMk xmlns:pc="http://schemas.microsoft.com/office/powerpoint/2013/main/command"/>
      <pc:sldMk xmlns:pc="http://schemas.microsoft.com/office/powerpoint/2013/main/command" cId="371251367" sldId="256"/>
      <ac:spMk id="28" creationId="{614AE277-1DF6-2B19-3156-354D097F748D}"/>
      <ac:txMk cp="8" len="69">
        <ac:context len="79" hash="693811139"/>
      </ac:txMk>
    </ac:txMkLst>
    <p188:pos x="12954775" y="1221166"/>
    <p188:txBody>
      <a:bodyPr/>
      <a:lstStyle/>
      <a:p>
        <a:r>
          <a:rPr lang="en-US"/>
          <a:t>This needs to be reworded - give it a try and make it more concise. </a:t>
        </a:r>
      </a:p>
    </p188:txBody>
    <p188:extLst>
      <p:ext xmlns:p="http://schemas.openxmlformats.org/presentationml/2006/main" uri="{57CB4572-C831-44C2-8A1C-0ADB6CCDFE69}">
        <p223:reactions xmlns:p223="http://schemas.microsoft.com/office/powerpoint/2022/03/main">
          <p223:rxn type="👍">
            <p223:instance time="2025-03-12T22:12:34.393" authorId="{29A23C3F-F83F-77F3-DB46-E3A4DB2A16B7}"/>
          </p223:rxn>
        </p223:reactions>
      </p:ext>
    </p188:extLst>
  </p188:cm>
  <p188:cm id="{1120CA5A-ACE6-2245-9E79-6C0F0C7D06F2}" authorId="{E2684BD8-D7E4-5C95-D08E-C50970774228}" created="2025-03-12T21:18:07.442">
    <ac:txMkLst xmlns:ac="http://schemas.microsoft.com/office/drawing/2013/main/command">
      <pc:docMk xmlns:pc="http://schemas.microsoft.com/office/powerpoint/2013/main/command"/>
      <pc:sldMk xmlns:pc="http://schemas.microsoft.com/office/powerpoint/2013/main/command" cId="371251367" sldId="256"/>
      <ac:spMk id="14" creationId="{D7A3E09E-5C22-D611-10B7-11A0947A3864}"/>
      <ac:txMk cp="0" len="16">
        <ac:context len="458" hash="3782527648"/>
      </ac:txMk>
    </ac:txMkLst>
    <p188:pos x="9203579" y="606408"/>
    <p188:txBody>
      <a:bodyPr/>
      <a:lstStyle/>
      <a:p>
        <a:r>
          <a:rPr lang="en-US"/>
          <a:t>I made some corrections here, so make sure you use this version.</a:t>
        </a:r>
      </a:p>
    </p188:txBody>
    <p188:extLst>
      <p:ext xmlns:p="http://schemas.openxmlformats.org/presentationml/2006/main" uri="{57CB4572-C831-44C2-8A1C-0ADB6CCDFE69}">
        <p223:reactions xmlns:p223="http://schemas.microsoft.com/office/powerpoint/2022/03/main">
          <p223:rxn type="👍">
            <p223:instance time="2025-03-12T22:12:46.063" authorId="{29A23C3F-F83F-77F3-DB46-E3A4DB2A16B7}"/>
          </p223:rxn>
        </p223:reactions>
      </p:ext>
    </p188:extLst>
  </p188:cm>
  <p188:cm id="{4C5DBF52-5B87-3F45-9C9F-3B680784EC0A}" authorId="{E2684BD8-D7E4-5C95-D08E-C50970774228}" created="2025-03-12T21:21:21.128">
    <ac:txMkLst xmlns:ac="http://schemas.microsoft.com/office/drawing/2013/main/command">
      <pc:docMk xmlns:pc="http://schemas.microsoft.com/office/powerpoint/2013/main/command"/>
      <pc:sldMk xmlns:pc="http://schemas.microsoft.com/office/powerpoint/2013/main/command" cId="371251367" sldId="256"/>
      <ac:spMk id="24" creationId="{74760C9C-1DBC-F697-CAF9-4B33B94BE80A}"/>
      <ac:txMk cp="7" len="1">
        <ac:context len="212" hash="143900489"/>
      </ac:txMk>
    </ac:txMkLst>
    <p188:pos x="1209125" y="606706"/>
    <p188:txBody>
      <a:bodyPr/>
      <a:lstStyle/>
      <a:p>
        <a:r>
          <a:rPr lang="en-US"/>
          <a:t>Using squares for the markers initially gave me the impression that this was another sort of box plot, rather than a scatter plot. I’d suggest going back to circles, just make them big enough to easily see.
For your axis labels, you do not need to give “Thymidine” and “Leucine” twice. I would just remove the parentheses and the keep only the words that are now inside of the parentheses.</a:t>
        </a:r>
      </a:p>
    </p188:txBody>
    <p188:extLst>
      <p:ext xmlns:p="http://schemas.openxmlformats.org/presentationml/2006/main" uri="{57CB4572-C831-44C2-8A1C-0ADB6CCDFE69}">
        <p223:reactions xmlns:p223="http://schemas.microsoft.com/office/powerpoint/2022/03/main">
          <p223:rxn type="👍">
            <p223:instance time="2025-03-12T22:13:30.631" authorId="{29A23C3F-F83F-77F3-DB46-E3A4DB2A16B7}"/>
          </p223:rxn>
        </p223:reactions>
      </p:ext>
    </p188:extLst>
  </p188:cm>
  <p188:cm id="{8EAF80D0-2C98-8449-9376-53DA6234AB97}" authorId="{E2684BD8-D7E4-5C95-D08E-C50970774228}" created="2025-03-12T21:22:22.449">
    <ac:txMkLst xmlns:ac="http://schemas.microsoft.com/office/drawing/2013/main/command">
      <pc:docMk xmlns:pc="http://schemas.microsoft.com/office/powerpoint/2013/main/command"/>
      <pc:sldMk xmlns:pc="http://schemas.microsoft.com/office/powerpoint/2013/main/command" cId="371251367" sldId="256"/>
      <ac:spMk id="24" creationId="{74760C9C-1DBC-F697-CAF9-4B33B94BE80A}"/>
      <ac:txMk cp="78" len="77">
        <ac:context len="212" hash="143900489"/>
      </ac:txMk>
    </ac:txMkLst>
    <p188:pos x="11893167" y="606706"/>
    <p188:replyLst>
      <p188:reply id="{8DEFD63B-C583-4706-86BB-3B3A8559C6D1}" authorId="{29A23C3F-F83F-77F3-DB46-E3A4DB2A16B7}" created="2025-03-13T01:45:55.815">
        <p188:txBody>
          <a:bodyPr/>
          <a:lstStyle/>
          <a:p>
            <a:r>
              <a:rPr lang="en-US"/>
              <a:t>I will come talk to after limnology.</a:t>
            </a:r>
          </a:p>
        </p188:txBody>
      </p188:reply>
    </p188:replyLst>
    <p188:txBody>
      <a:bodyPr/>
      <a:lstStyle/>
      <a:p>
        <a:r>
          <a:rPr lang="en-US"/>
          <a:t>This is an oversimplification. I think I gave you a description on an earlier version, but if that’s not true, or you’re not sure how to use it in the caption, then please talk to me after Limnology tomorrow.</a:t>
        </a:r>
      </a:p>
    </p188:txBody>
  </p188:cm>
  <p188:cm id="{CC59522D-42CA-D941-809E-DEDDF4A89401}" authorId="{E2684BD8-D7E4-5C95-D08E-C50970774228}" created="2025-03-12T21:23:39.696">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24" len="48">
        <ac:context len="957" hash="1899229438"/>
      </ac:txMk>
    </ac:txMkLst>
    <p188:pos x="11490095" y="1676053"/>
    <p188:txBody>
      <a:bodyPr/>
      <a:lstStyle/>
      <a:p>
        <a:r>
          <a:rPr lang="en-US"/>
          <a:t>Here it would be grammatically correct and more succinct to say “Winter 2024 was less severe compared to 2022 and 2025”.</a:t>
        </a:r>
      </a:p>
    </p188:txBody>
    <p188:extLst>
      <p:ext xmlns:p="http://schemas.openxmlformats.org/presentationml/2006/main" uri="{57CB4572-C831-44C2-8A1C-0ADB6CCDFE69}">
        <p223:reactions xmlns:p223="http://schemas.microsoft.com/office/powerpoint/2022/03/main">
          <p223:rxn type="👍">
            <p223:instance time="2025-03-13T01:47:52.926" authorId="{29A23C3F-F83F-77F3-DB46-E3A4DB2A16B7}"/>
          </p223:rxn>
        </p223:reactions>
      </p:ext>
    </p188:extLst>
  </p188:cm>
  <p188:cm id="{908B610C-426A-AD4B-BB56-2DFD74CDEB9A}" authorId="{E2684BD8-D7E4-5C95-D08E-C50970774228}" created="2025-03-12T21:26:26.130">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81">
        <ac:context len="957" hash="1899229438"/>
      </ac:txMk>
    </ac:txMkLst>
    <p188:pos x="12500748" y="1676053"/>
    <p188:txBody>
      <a:bodyPr/>
      <a:lstStyle/>
      <a:p>
        <a:r>
          <a:rPr lang="en-US"/>
          <a:t>“Because” would be better here</a:t>
        </a:r>
      </a:p>
    </p188:txBody>
    <p188:extLst>
      <p:ext xmlns:p="http://schemas.openxmlformats.org/presentationml/2006/main" uri="{57CB4572-C831-44C2-8A1C-0ADB6CCDFE69}">
        <p223:reactions xmlns:p223="http://schemas.microsoft.com/office/powerpoint/2022/03/main">
          <p223:rxn type="👍">
            <p223:instance time="2025-03-13T01:47:47.487" authorId="{29A23C3F-F83F-77F3-DB46-E3A4DB2A16B7}"/>
          </p223:rxn>
        </p223:reactions>
      </p:ext>
    </p188:extLst>
  </p188:cm>
  <p188:cm id="{97CD356F-F3DA-0D48-9385-4398CFC6BB17}" authorId="{E2684BD8-D7E4-5C95-D08E-C50970774228}" created="2025-03-12T21:27:35.143">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84">
        <ac:context len="957" hash="1899229438"/>
      </ac:txMk>
    </ac:txMkLst>
    <p188:pos x="13960579" y="1676053"/>
    <p188:txBody>
      <a:bodyPr/>
      <a:lstStyle/>
      <a:p>
        <a:r>
          <a:rPr lang="en-US"/>
          <a:t>Putting “on average” in the middle of the sentence unnecessarily disrupts the flow for the reader. Try putting it at the end of the sentence. What it “had” was lower snow and ice cover, so putting those words closer together makes sense.</a:t>
        </a:r>
      </a:p>
    </p188:txBody>
    <p188:extLst>
      <p:ext xmlns:p="http://schemas.openxmlformats.org/presentationml/2006/main" uri="{57CB4572-C831-44C2-8A1C-0ADB6CCDFE69}">
        <p223:reactions xmlns:p223="http://schemas.microsoft.com/office/powerpoint/2022/03/main">
          <p223:rxn type="👍">
            <p223:instance time="2025-03-13T01:50:05.568" authorId="{29A23C3F-F83F-77F3-DB46-E3A4DB2A16B7}"/>
          </p223:rxn>
        </p223:reactions>
      </p:ext>
    </p188:extLst>
  </p188:cm>
  <p188:cm id="{8F4AA54E-1103-6A4C-A2A2-FEDE2E08D547}" authorId="{E2684BD8-D7E4-5C95-D08E-C50970774228}" created="2025-03-12T21:28:04.645">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246">
        <ac:context len="957" hash="1899229438"/>
      </ac:txMk>
    </ac:txMkLst>
    <p188:pos x="4335316" y="3344432"/>
    <p188:txBody>
      <a:bodyPr/>
      <a:lstStyle/>
      <a:p>
        <a:r>
          <a:rPr lang="en-US"/>
          <a:t>Delete “see” because you don’t refer to the figures this way in other cases.</a:t>
        </a:r>
      </a:p>
    </p188:txBody>
    <p188:extLst>
      <p:ext xmlns:p="http://schemas.openxmlformats.org/presentationml/2006/main" uri="{57CB4572-C831-44C2-8A1C-0ADB6CCDFE69}">
        <p223:reactions xmlns:p223="http://schemas.microsoft.com/office/powerpoint/2022/03/main">
          <p223:rxn type="👍">
            <p223:instance time="2025-03-13T02:37:21.557" authorId="{29A23C3F-F83F-77F3-DB46-E3A4DB2A16B7}"/>
          </p223:rxn>
        </p223:reactions>
      </p:ext>
    </p188:extLst>
  </p188:cm>
  <p188:cm id="{0E131692-3C24-644D-8BBC-DA55FCF406AD}" authorId="{E2684BD8-D7E4-5C95-D08E-C50970774228}" created="2025-03-12T21:28:53.971">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260" len="1">
        <ac:context len="957" hash="1899229438"/>
      </ac:txMk>
    </ac:txMkLst>
    <p188:pos x="8971484" y="3344432"/>
    <p188:txBody>
      <a:bodyPr/>
      <a:lstStyle/>
      <a:p>
        <a:r>
          <a:rPr lang="en-US"/>
          <a:t>They either were or they weren’t, they don’t “appear to have been”. Be direct.</a:t>
        </a:r>
      </a:p>
    </p188:txBody>
    <p188:extLst>
      <p:ext xmlns:p="http://schemas.openxmlformats.org/presentationml/2006/main" uri="{57CB4572-C831-44C2-8A1C-0ADB6CCDFE69}">
        <p223:reactions xmlns:p223="http://schemas.microsoft.com/office/powerpoint/2022/03/main">
          <p223:rxn type="👍">
            <p223:instance time="2025-03-13T02:38:58.591" authorId="{29A23C3F-F83F-77F3-DB46-E3A4DB2A16B7}"/>
          </p223:rxn>
        </p223:reactions>
      </p:ext>
    </p188:extLst>
  </p188:cm>
  <p188:cm id="{5F85FCB5-0171-F948-A1C0-5116A12A6454}" authorId="{E2684BD8-D7E4-5C95-D08E-C50970774228}" created="2025-03-12T21:30:43.068">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401" len="6">
        <ac:context len="957" hash="1899229438"/>
      </ac:txMk>
    </ac:txMkLst>
    <p188:pos x="4704284" y="4916558"/>
    <p188:txBody>
      <a:bodyPr/>
      <a:lstStyle/>
      <a:p>
        <a:r>
          <a:rPr lang="en-US"/>
          <a:t>Would this be figure 3?
</a:t>
        </a:r>
      </a:p>
    </p188:txBody>
    <p188:extLst>
      <p:ext xmlns:p="http://schemas.openxmlformats.org/presentationml/2006/main" uri="{57CB4572-C831-44C2-8A1C-0ADB6CCDFE69}">
        <p223:reactions xmlns:p223="http://schemas.microsoft.com/office/powerpoint/2022/03/main">
          <p223:rxn type="👍">
            <p223:instance time="2025-03-13T02:39:03.692" authorId="{29A23C3F-F83F-77F3-DB46-E3A4DB2A16B7}"/>
          </p223:rxn>
        </p223:reactions>
      </p:ext>
    </p188:extLst>
  </p188:cm>
  <p188:cm id="{A753C564-B2AC-4B49-8F0B-F91880E99CD8}" authorId="{E2684BD8-D7E4-5C95-D08E-C50970774228}" created="2025-03-12T21:31:57.443">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562" len="7">
        <ac:context len="957" hash="1899229438"/>
      </ac:txMk>
    </ac:txMkLst>
    <p188:pos x="3629463" y="6007421"/>
    <p188:replyLst>
      <p188:reply id="{094F34A8-C9D7-40FE-B0F2-19BF023448BC}" authorId="{29A23C3F-F83F-77F3-DB46-E3A4DB2A16B7}" created="2025-03-13T02:43:03.447">
        <p188:txBody>
          <a:bodyPr/>
          <a:lstStyle/>
          <a:p>
            <a:r>
              <a:rPr lang="en-US"/>
              <a:t>I added a bit more here, but I will be prepared to explore this more if people ask.</a:t>
            </a:r>
          </a:p>
        </p188:txBody>
      </p188:reply>
    </p188:replyLst>
    <p188:txBody>
      <a:bodyPr/>
      <a:lstStyle/>
      <a:p>
        <a:r>
          <a:rPr lang="en-US"/>
          <a:t>Quality for what? Be prepared to discuss, although the wording is probably ok on the poster.</a:t>
        </a:r>
      </a:p>
    </p188:txBody>
    <p188:extLst>
      <p:ext xmlns:p="http://schemas.openxmlformats.org/presentationml/2006/main" uri="{57CB4572-C831-44C2-8A1C-0ADB6CCDFE69}">
        <p223:reactions xmlns:p223="http://schemas.microsoft.com/office/powerpoint/2022/03/main">
          <p223:rxn type="👍">
            <p223:instance time="2025-03-13T02:42:32.845" authorId="{29A23C3F-F83F-77F3-DB46-E3A4DB2A16B7}"/>
          </p223:rxn>
        </p223:reactions>
      </p:ext>
    </p188:extLst>
  </p188:cm>
  <p188:cm id="{23B76201-D923-EA4D-B798-DE1FA2A701C2}" authorId="{E2684BD8-D7E4-5C95-D08E-C50970774228}" created="2025-03-12T21:32:32.224">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447" len="7">
        <ac:context len="957" hash="1899229438"/>
      </ac:txMk>
    </ac:txMkLst>
    <p188:pos x="7126642" y="5510116"/>
    <p188:txBody>
      <a:bodyPr/>
      <a:lstStyle/>
      <a:p>
        <a:r>
          <a:rPr lang="en-US"/>
          <a:t>Grammatically, you would say “values…suggest”, not “values…suggests”.</a:t>
        </a:r>
      </a:p>
    </p188:txBody>
    <p188:extLst>
      <p:ext xmlns:p="http://schemas.openxmlformats.org/presentationml/2006/main" uri="{57CB4572-C831-44C2-8A1C-0ADB6CCDFE69}">
        <p223:reactions xmlns:p223="http://schemas.microsoft.com/office/powerpoint/2022/03/main">
          <p223:rxn type="👍">
            <p223:instance time="2025-03-13T02:42:30.031" authorId="{29A23C3F-F83F-77F3-DB46-E3A4DB2A16B7}"/>
          </p223:rxn>
        </p223:reactions>
      </p:ext>
    </p188:extLst>
  </p188:cm>
  <p188:cm id="{8E3DA66F-9191-BB43-9C59-488081BA9546}" authorId="{E2684BD8-D7E4-5C95-D08E-C50970774228}" created="2025-03-12T21:33:22.239">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776">
        <ac:context len="957" hash="1899229438"/>
      </ac:txMk>
    </ac:txMkLst>
    <p188:pos x="6517042" y="7579547"/>
    <p188:txBody>
      <a:bodyPr/>
      <a:lstStyle/>
      <a:p>
        <a:r>
          <a:rPr lang="en-US"/>
          <a:t>Is or was?</a:t>
        </a:r>
      </a:p>
    </p188:txBody>
    <p188:extLst>
      <p:ext xmlns:p="http://schemas.openxmlformats.org/presentationml/2006/main" uri="{57CB4572-C831-44C2-8A1C-0ADB6CCDFE69}">
        <p223:reactions xmlns:p223="http://schemas.microsoft.com/office/powerpoint/2022/03/main">
          <p223:rxn type="👍">
            <p223:instance time="2025-03-12T22:09:53.008" authorId="{29A23C3F-F83F-77F3-DB46-E3A4DB2A16B7}"/>
          </p223:rxn>
        </p223:reactions>
      </p:ext>
    </p188:extLst>
  </p188:cm>
  <p188:cm id="{D8CA6306-9E3B-5747-ADCD-20898AC30C2A}" authorId="{E2684BD8-D7E4-5C95-D08E-C50970774228}" created="2025-03-12T21:35:15.292">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849" len="12">
        <ac:context len="957" hash="1899229438"/>
      </ac:txMk>
    </ac:txMkLst>
    <p188:pos x="9757548" y="8173105"/>
    <p188:txBody>
      <a:bodyPr/>
      <a:lstStyle/>
      <a:p>
        <a:r>
          <a:rPr lang="en-US"/>
          <a:t>Try to think of a more concise way to say what you mean here.</a:t>
        </a:r>
      </a:p>
    </p188:txBody>
    <p188:extLst>
      <p:ext xmlns:p="http://schemas.openxmlformats.org/presentationml/2006/main" uri="{57CB4572-C831-44C2-8A1C-0ADB6CCDFE69}">
        <p223:reactions xmlns:p223="http://schemas.microsoft.com/office/powerpoint/2022/03/main">
          <p223:rxn type="👍">
            <p223:instance time="2025-03-13T02:44:00.385" authorId="{29A23C3F-F83F-77F3-DB46-E3A4DB2A16B7}"/>
          </p223:rxn>
        </p223:reactions>
      </p:ext>
    </p188:extLst>
  </p188:cm>
  <p188:cm id="{237E2F1F-3F4D-2240-900A-995E60F3F047}" authorId="{E2684BD8-D7E4-5C95-D08E-C50970774228}" created="2025-03-12T21:35:58.673">
    <ac:txMkLst xmlns:ac="http://schemas.microsoft.com/office/drawing/2013/main/command">
      <pc:docMk xmlns:pc="http://schemas.microsoft.com/office/powerpoint/2013/main/command"/>
      <pc:sldMk xmlns:pc="http://schemas.microsoft.com/office/powerpoint/2013/main/command" cId="371251367" sldId="256"/>
      <ac:spMk id="49" creationId="{F8A34F71-4A30-778A-629E-55E8ADCB5A66}"/>
      <ac:txMk cp="279" len="139">
        <ac:context len="575" hash="989858620"/>
      </ac:txMk>
    </ac:txMkLst>
    <p188:pos x="13791621" y="2597443"/>
    <p188:replyLst>
      <p188:reply id="{AAB1AB08-BE9A-4F13-AA36-BC4E8378BFB3}" authorId="{29A23C3F-F83F-77F3-DB46-E3A4DB2A16B7}" created="2025-03-13T02:50:52.980">
        <p188:txBody>
          <a:bodyPr/>
          <a:lstStyle/>
          <a:p>
            <a:r>
              <a:rPr lang="en-US"/>
              <a:t>I was thinking that perhaps the DNA/community assemblage data would provide more insight into how microbial communities are reacting to winter severity. As it stands, the BP data in this poster does provide any noticeable difference between the two winters. I did run an ANOVA on the BP data with Lake and Year and the interaction of Lake and Year, but nothing came back as significant. </a:t>
            </a:r>
          </a:p>
        </p188:txBody>
      </p188:reply>
    </p188:replyLst>
    <p188:txBody>
      <a:bodyPr/>
      <a:lstStyle/>
      <a:p>
        <a:r>
          <a:rPr lang="en-US"/>
          <a:t>What do you mean here?</a:t>
        </a:r>
      </a:p>
    </p188:txBody>
  </p188:cm>
  <p188:cm id="{43595F06-03F3-264B-8266-995CF24A3913}" authorId="{E2684BD8-D7E4-5C95-D08E-C50970774228}" created="2025-03-12T21:36:44.291">
    <ac:txMkLst xmlns:ac="http://schemas.microsoft.com/office/drawing/2013/main/command">
      <pc:docMk xmlns:pc="http://schemas.microsoft.com/office/powerpoint/2013/main/command"/>
      <pc:sldMk xmlns:pc="http://schemas.microsoft.com/office/powerpoint/2013/main/command" cId="371251367" sldId="256"/>
      <ac:spMk id="49" creationId="{F8A34F71-4A30-778A-629E-55E8ADCB5A66}"/>
      <ac:txMk cp="419" len="29">
        <ac:context len="575" hash="989858620"/>
      </ac:txMk>
    </ac:txMkLst>
    <p188:pos x="4246568" y="3961022"/>
    <p188:replyLst>
      <p188:reply id="{3B73E8D3-B77A-4B31-BB96-114846E73542}" authorId="{29A23C3F-F83F-77F3-DB46-E3A4DB2A16B7}" created="2025-03-13T04:00:02.160">
        <p188:txBody>
          <a:bodyPr/>
          <a:lstStyle/>
          <a:p>
            <a:r>
              <a:rPr lang="en-US"/>
              <a:t>I was thinking of using ANOVAs for the BP data to try and test for variance between lakes and sampling years. For the DOC, I was thinking of nonparametric tests or a Kruskal-Wallis test since the sample sizes are relatively small. It would be cool to model the data as well in like a generalized linear model.</a:t>
            </a:r>
          </a:p>
        </p188:txBody>
      </p188:reply>
    </p188:replyLst>
    <p188:txBody>
      <a:bodyPr/>
      <a:lstStyle/>
      <a:p>
        <a:r>
          <a:rPr lang="en-US"/>
          <a:t>This will just make people ask what stats you’re going to use, which is a fair question. How can you go about addressing your hypotheses?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1FA638-2637-428D-853A-AD6839F31214}" type="datetimeFigureOut">
              <a:rPr lang="en-US" smtClean="0"/>
              <a:t>3/12/2025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5B2AB2-CB9B-4F4C-9C29-C84ADA3BA28B}" type="slidenum">
              <a:rPr lang="en-US" smtClean="0"/>
              <a:t>‹#›</a:t>
            </a:fld>
            <a:endParaRPr lang="en-US"/>
          </a:p>
        </p:txBody>
      </p:sp>
    </p:spTree>
    <p:extLst>
      <p:ext uri="{BB962C8B-B14F-4D97-AF65-F5344CB8AC3E}">
        <p14:creationId xmlns:p14="http://schemas.microsoft.com/office/powerpoint/2010/main" val="1260034585"/>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5B2AB2-CB9B-4F4C-9C29-C84ADA3BA28B}" type="slidenum">
              <a:rPr lang="en-US" smtClean="0"/>
              <a:t>1</a:t>
            </a:fld>
            <a:endParaRPr lang="en-US"/>
          </a:p>
        </p:txBody>
      </p:sp>
    </p:spTree>
    <p:extLst>
      <p:ext uri="{BB962C8B-B14F-4D97-AF65-F5344CB8AC3E}">
        <p14:creationId xmlns:p14="http://schemas.microsoft.com/office/powerpoint/2010/main" val="2833259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811496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567794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913508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196702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1D12C9-4EF1-4A09-A404-CC26BB1F21EB}"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875390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1D12C9-4EF1-4A09-A404-CC26BB1F21EB}" type="datetimeFigureOut">
              <a:rPr lang="en-US" smtClean="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3437934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1D12C9-4EF1-4A09-A404-CC26BB1F21EB}" type="datetimeFigureOut">
              <a:rPr lang="en-US" smtClean="0"/>
              <a:t>3/12/2025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085991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1D12C9-4EF1-4A09-A404-CC26BB1F21EB}" type="datetimeFigureOut">
              <a:rPr lang="en-US" smtClean="0"/>
              <a:t>3/12/2025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544880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1D12C9-4EF1-4A09-A404-CC26BB1F21EB}" type="datetimeFigureOut">
              <a:rPr lang="en-US" smtClean="0"/>
              <a:t>3/12/2025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63038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9D1D12C9-4EF1-4A09-A404-CC26BB1F21EB}" type="datetimeFigureOut">
              <a:rPr lang="en-US" smtClean="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101765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9D1D12C9-4EF1-4A09-A404-CC26BB1F21EB}" type="datetimeFigureOut">
              <a:rPr lang="en-US" smtClean="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3194141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82000"/>
                  </a:schemeClr>
                </a:solidFill>
              </a:defRPr>
            </a:lvl1pPr>
          </a:lstStyle>
          <a:p>
            <a:fld id="{9D1D12C9-4EF1-4A09-A404-CC26BB1F21EB}" type="datetimeFigureOut">
              <a:rPr lang="en-US" smtClean="0"/>
              <a:t>3/12/2025</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82000"/>
                  </a:schemeClr>
                </a:solidFill>
              </a:defRPr>
            </a:lvl1pPr>
          </a:lstStyle>
          <a:p>
            <a:fld id="{CA827A61-8C1E-4FF9-AB58-142F6701E844}" type="slidenum">
              <a:rPr lang="en-US" smtClean="0"/>
              <a:t>‹#›</a:t>
            </a:fld>
            <a:endParaRPr lang="en-US"/>
          </a:p>
        </p:txBody>
      </p:sp>
    </p:spTree>
    <p:extLst>
      <p:ext uri="{BB962C8B-B14F-4D97-AF65-F5344CB8AC3E}">
        <p14:creationId xmlns:p14="http://schemas.microsoft.com/office/powerpoint/2010/main" val="1163677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tiff"/><Relationship Id="rId3" Type="http://schemas.microsoft.com/office/2018/10/relationships/comments" Target="../comments/modernComment_100_1620D8A7.xml"/><Relationship Id="rId7"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tiff"/><Relationship Id="rId10" Type="http://schemas.openxmlformats.org/officeDocument/2006/relationships/image" Target="../media/image7.tiff"/><Relationship Id="rId4" Type="http://schemas.openxmlformats.org/officeDocument/2006/relationships/image" Target="../media/image1.png"/><Relationship Id="rId9"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45000">
              <a:schemeClr val="accent1">
                <a:lumMod val="45000"/>
                <a:lumOff val="55000"/>
              </a:schemeClr>
            </a:gs>
            <a:gs pos="70000">
              <a:schemeClr val="accent1">
                <a:lumMod val="45000"/>
                <a:lumOff val="55000"/>
              </a:schemeClr>
            </a:gs>
            <a:gs pos="99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B70AD72-CC9D-2306-83D7-0BAD390DBE63}"/>
              </a:ext>
            </a:extLst>
          </p:cNvPr>
          <p:cNvSpPr txBox="1"/>
          <p:nvPr/>
        </p:nvSpPr>
        <p:spPr>
          <a:xfrm>
            <a:off x="0" y="-94646"/>
            <a:ext cx="43891200" cy="3205777"/>
          </a:xfrm>
          <a:prstGeom prst="rect">
            <a:avLst/>
          </a:prstGeom>
          <a:gradFill>
            <a:gsLst>
              <a:gs pos="78000">
                <a:schemeClr val="accent1">
                  <a:lumMod val="5000"/>
                  <a:lumOff val="95000"/>
                </a:schemeClr>
              </a:gs>
              <a:gs pos="0">
                <a:schemeClr val="bg2">
                  <a:lumMod val="90000"/>
                </a:schemeClr>
              </a:gs>
            </a:gsLst>
            <a:lin ang="5400000" scaled="1"/>
          </a:gradFill>
          <a:ln w="76200">
            <a:noFill/>
          </a:ln>
        </p:spPr>
        <p:txBody>
          <a:bodyPr wrap="square" rtlCol="0">
            <a:noAutofit/>
          </a:bodyPr>
          <a:lstStyle/>
          <a:p>
            <a:pPr marL="0" marR="0" algn="ctr">
              <a:lnSpc>
                <a:spcPct val="115000"/>
              </a:lnSpc>
              <a:spcAft>
                <a:spcPts val="800"/>
              </a:spcAft>
            </a:pPr>
            <a:endParaRPr lang="en-US" sz="8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BAA35C26-04EA-A7AF-8DAF-CA50CE3ACDDD}"/>
              </a:ext>
            </a:extLst>
          </p:cNvPr>
          <p:cNvSpPr txBox="1"/>
          <p:nvPr/>
        </p:nvSpPr>
        <p:spPr>
          <a:xfrm>
            <a:off x="8359391" y="-36892"/>
            <a:ext cx="24901909" cy="2577885"/>
          </a:xfrm>
          <a:prstGeom prst="rect">
            <a:avLst/>
          </a:prstGeom>
          <a:gradFill>
            <a:gsLst>
              <a:gs pos="78000">
                <a:schemeClr val="accent1">
                  <a:lumMod val="5000"/>
                  <a:lumOff val="95000"/>
                </a:schemeClr>
              </a:gs>
              <a:gs pos="0">
                <a:schemeClr val="bg2">
                  <a:lumMod val="90000"/>
                </a:schemeClr>
              </a:gs>
            </a:gsLst>
            <a:lin ang="5400000" scaled="1"/>
          </a:gradFill>
          <a:ln w="76200">
            <a:noFill/>
          </a:ln>
        </p:spPr>
        <p:txBody>
          <a:bodyPr wrap="square" rtlCol="0">
            <a:spAutoFit/>
          </a:bodyPr>
          <a:lstStyle/>
          <a:p>
            <a:pPr marL="0" marR="0" algn="ctr">
              <a:lnSpc>
                <a:spcPct val="115000"/>
              </a:lnSpc>
              <a:spcAft>
                <a:spcPts val="800"/>
              </a:spcAft>
            </a:pPr>
            <a:r>
              <a:rPr lang="en-US" sz="7200" kern="100" dirty="0">
                <a:effectLst/>
                <a:latin typeface="Aptos" panose="020B0004020202020204" pitchFamily="34" charset="0"/>
                <a:ea typeface="Aptos" panose="020B0004020202020204" pitchFamily="34" charset="0"/>
                <a:cs typeface="Times New Roman" panose="02020603050405020304" pitchFamily="18" charset="0"/>
              </a:rPr>
              <a:t>Winter Severity Influences Carbon Availability and Microbial Activity in The Laurentian Great Lakes</a:t>
            </a:r>
          </a:p>
        </p:txBody>
      </p:sp>
      <p:sp>
        <p:nvSpPr>
          <p:cNvPr id="5" name="TextBox 4">
            <a:extLst>
              <a:ext uri="{FF2B5EF4-FFF2-40B4-BE49-F238E27FC236}">
                <a16:creationId xmlns:a16="http://schemas.microsoft.com/office/drawing/2014/main" id="{0925CE64-0376-D46E-B4B6-A95D7D825D5A}"/>
              </a:ext>
            </a:extLst>
          </p:cNvPr>
          <p:cNvSpPr txBox="1"/>
          <p:nvPr/>
        </p:nvSpPr>
        <p:spPr>
          <a:xfrm>
            <a:off x="572253" y="5250089"/>
            <a:ext cx="13905748" cy="6172640"/>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Abstract</a:t>
            </a:r>
            <a:endParaRPr lang="en-US" sz="6000" b="1" kern="100" dirty="0">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Ice cover is used as an indicator for winter severity.</a:t>
            </a:r>
          </a:p>
          <a:p>
            <a:pPr marL="914400" marR="0" lvl="1" indent="-457200">
              <a:lnSpc>
                <a:spcPct val="115000"/>
              </a:lnSpc>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Creates a barrier between lake water and the surrounding atmosphere and terrestrial ecosystem.</a:t>
            </a: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Understanding how ice drives ecological biogeochemical processes is important due to the </a:t>
            </a:r>
            <a:r>
              <a:rPr lang="en-US" sz="2800" kern="100" dirty="0" err="1">
                <a:effectLst/>
                <a:latin typeface="Aptos" panose="020B0004020202020204" pitchFamily="34" charset="0"/>
                <a:ea typeface="Aptos" panose="020B0004020202020204" pitchFamily="34" charset="0"/>
                <a:cs typeface="Times New Roman" panose="02020603050405020304" pitchFamily="18" charset="0"/>
              </a:rPr>
              <a:t>interseasonal</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 effects produced by winter processes.</a:t>
            </a: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Recent studies have shown that differences in winter severity can influence carbon cycling and microbial activity.</a:t>
            </a:r>
          </a:p>
          <a:p>
            <a:pPr marL="342900" marR="0" lvl="0" indent="-342900">
              <a:lnSpc>
                <a:spcPct val="115000"/>
              </a:lnSpc>
              <a:spcAft>
                <a:spcPts val="800"/>
              </a:spcAft>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We present our findings that show how microbial activity and carbon availability are influenced by winter severity.</a:t>
            </a:r>
          </a:p>
          <a:p>
            <a:pPr marL="0" marR="0">
              <a:lnSpc>
                <a:spcPct val="115000"/>
              </a:lnSpc>
              <a:spcAft>
                <a:spcPts val="800"/>
              </a:spcAft>
            </a:pP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D257726-E8BC-D6FF-F100-1692C6DF9AF8}"/>
              </a:ext>
            </a:extLst>
          </p:cNvPr>
          <p:cNvSpPr txBox="1"/>
          <p:nvPr/>
        </p:nvSpPr>
        <p:spPr>
          <a:xfrm>
            <a:off x="0" y="3433896"/>
            <a:ext cx="43891200" cy="832600"/>
          </a:xfrm>
          <a:prstGeom prst="rect">
            <a:avLst/>
          </a:prstGeom>
          <a:noFill/>
          <a:ln w="76200">
            <a:noFill/>
          </a:ln>
        </p:spPr>
        <p:txBody>
          <a:bodyPr wrap="square" rtlCol="0">
            <a:spAutoFit/>
          </a:bodyPr>
          <a:lstStyle/>
          <a:p>
            <a:pPr marL="0" marR="0" algn="ctr">
              <a:lnSpc>
                <a:spcPct val="115000"/>
              </a:lnSpc>
              <a:spcAft>
                <a:spcPts val="800"/>
              </a:spcAft>
            </a:pPr>
            <a:r>
              <a:rPr lang="en-US" sz="4400" dirty="0">
                <a:effectLst/>
                <a:latin typeface="Aptos" panose="020B0004020202020204" pitchFamily="34" charset="0"/>
                <a:ea typeface="Aptos" panose="020B0004020202020204" pitchFamily="34" charset="0"/>
                <a:cs typeface="Times New Roman" panose="02020603050405020304" pitchFamily="18" charset="0"/>
              </a:rPr>
              <a:t>Connor O’Loughlin</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Gordon Paterson</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Nicole Wagner</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2</a:t>
            </a:r>
            <a:r>
              <a:rPr lang="en-US" sz="4400" dirty="0">
                <a:effectLst/>
                <a:latin typeface="Aptos" panose="020B0004020202020204" pitchFamily="34" charset="0"/>
                <a:ea typeface="Aptos" panose="020B0004020202020204" pitchFamily="34" charset="0"/>
                <a:cs typeface="Times New Roman" panose="02020603050405020304" pitchFamily="18" charset="0"/>
              </a:rPr>
              <a:t>, Hunter Carrick</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dirty="0">
                <a:effectLst/>
                <a:latin typeface="Aptos" panose="020B0004020202020204" pitchFamily="34" charset="0"/>
                <a:ea typeface="Aptos" panose="020B0004020202020204" pitchFamily="34" charset="0"/>
                <a:cs typeface="Times New Roman" panose="02020603050405020304" pitchFamily="18" charset="0"/>
              </a:rPr>
              <a:t>, Jonathan Doubek</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4</a:t>
            </a:r>
            <a:r>
              <a:rPr lang="en-US" sz="4400" dirty="0">
                <a:effectLst/>
                <a:latin typeface="Aptos" panose="020B0004020202020204" pitchFamily="34" charset="0"/>
                <a:ea typeface="Aptos" panose="020B0004020202020204" pitchFamily="34" charset="0"/>
                <a:cs typeface="Times New Roman" panose="02020603050405020304" pitchFamily="18" charset="0"/>
              </a:rPr>
              <a:t>, Donald Uzarski</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dirty="0">
                <a:effectLst/>
                <a:latin typeface="Aptos" panose="020B0004020202020204" pitchFamily="34" charset="0"/>
                <a:ea typeface="Aptos" panose="020B0004020202020204" pitchFamily="34" charset="0"/>
                <a:cs typeface="Times New Roman" panose="02020603050405020304" pitchFamily="18" charset="0"/>
              </a:rPr>
              <a:t>, Trista J. Vick-Majors</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with the Winter Grab Network</a:t>
            </a:r>
            <a:endParaRPr lang="en-US" sz="34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55C9A2B5-BEC4-194C-8F85-8166BFE002A3}"/>
              </a:ext>
            </a:extLst>
          </p:cNvPr>
          <p:cNvSpPr txBox="1"/>
          <p:nvPr/>
        </p:nvSpPr>
        <p:spPr>
          <a:xfrm>
            <a:off x="7696200" y="4341992"/>
            <a:ext cx="28498800" cy="832600"/>
          </a:xfrm>
          <a:prstGeom prst="rect">
            <a:avLst/>
          </a:prstGeom>
          <a:noFill/>
          <a:ln w="76200">
            <a:noFill/>
          </a:ln>
        </p:spPr>
        <p:txBody>
          <a:bodyPr wrap="square" rtlCol="0">
            <a:spAutoFit/>
          </a:bodyPr>
          <a:lstStyle/>
          <a:p>
            <a:pPr marL="0" marR="0">
              <a:lnSpc>
                <a:spcPct val="115000"/>
              </a:lnSpc>
              <a:spcAft>
                <a:spcPts val="800"/>
              </a:spcAft>
            </a:pP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Michigan Technological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2</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Oakland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Central Michigan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4</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Lake Superior State University</a:t>
            </a:r>
          </a:p>
        </p:txBody>
      </p:sp>
      <p:pic>
        <p:nvPicPr>
          <p:cNvPr id="10" name="Picture 9" descr="A black text on a black background&#10;&#10;AI-generated content may be incorrect.">
            <a:extLst>
              <a:ext uri="{FF2B5EF4-FFF2-40B4-BE49-F238E27FC236}">
                <a16:creationId xmlns:a16="http://schemas.microsoft.com/office/drawing/2014/main" id="{E90A9EB1-1614-3529-1DB7-EF16906031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253" y="517480"/>
            <a:ext cx="7787138" cy="2577885"/>
          </a:xfrm>
          <a:prstGeom prst="rect">
            <a:avLst/>
          </a:prstGeom>
        </p:spPr>
      </p:pic>
      <p:sp>
        <p:nvSpPr>
          <p:cNvPr id="11" name="TextBox 10">
            <a:extLst>
              <a:ext uri="{FF2B5EF4-FFF2-40B4-BE49-F238E27FC236}">
                <a16:creationId xmlns:a16="http://schemas.microsoft.com/office/drawing/2014/main" id="{EF44016D-E826-8C06-4FE6-C875AAF3E039}"/>
              </a:ext>
            </a:extLst>
          </p:cNvPr>
          <p:cNvSpPr txBox="1"/>
          <p:nvPr/>
        </p:nvSpPr>
        <p:spPr>
          <a:xfrm>
            <a:off x="572253" y="15212485"/>
            <a:ext cx="13905748" cy="17528113"/>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Methods</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Surface water samples were taken from the Laurentian Great Lakes (see Figure 1).</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concentrations were measured using a Shimadzu TOC-L.</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Fluorescent dissolved organic matter (</a:t>
            </a:r>
            <a:r>
              <a:rPr lang="en-US" sz="2800" kern="100" dirty="0" err="1">
                <a:latin typeface="Aptos" panose="020B0004020202020204" pitchFamily="34" charset="0"/>
                <a:ea typeface="Aptos" panose="020B0004020202020204" pitchFamily="34" charset="0"/>
                <a:cs typeface="Times New Roman" panose="02020603050405020304" pitchFamily="18" charset="0"/>
              </a:rPr>
              <a:t>fDOM</a:t>
            </a:r>
            <a:r>
              <a:rPr lang="en-US" sz="2800" kern="100" dirty="0">
                <a:latin typeface="Aptos" panose="020B0004020202020204" pitchFamily="34" charset="0"/>
                <a:ea typeface="Aptos" panose="020B0004020202020204" pitchFamily="34" charset="0"/>
                <a:cs typeface="Times New Roman" panose="02020603050405020304" pitchFamily="18" charset="0"/>
              </a:rPr>
              <a:t>) was characterized using a Horiba </a:t>
            </a:r>
            <a:r>
              <a:rPr lang="en-US" sz="2800" kern="100" dirty="0" err="1">
                <a:latin typeface="Aptos" panose="020B0004020202020204" pitchFamily="34" charset="0"/>
                <a:ea typeface="Aptos" panose="020B0004020202020204" pitchFamily="34" charset="0"/>
                <a:cs typeface="Times New Roman" panose="02020603050405020304" pitchFamily="18" charset="0"/>
              </a:rPr>
              <a:t>Aqualog</a:t>
            </a:r>
            <a:r>
              <a:rPr lang="en-US" sz="2800" kern="100" dirty="0">
                <a:latin typeface="Aptos" panose="020B0004020202020204" pitchFamily="34" charset="0"/>
                <a:ea typeface="Aptos" panose="020B0004020202020204" pitchFamily="34" charset="0"/>
                <a:cs typeface="Times New Roman" panose="02020603050405020304" pitchFamily="18" charset="0"/>
              </a:rPr>
              <a:t>. The resulting excitation-emission matrices were used to calculate the humification index (HIX) and other spectral indices.</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Bacterial production was measured via </a:t>
            </a:r>
            <a:r>
              <a:rPr lang="en-US" sz="2800" kern="100" dirty="0" err="1">
                <a:latin typeface="Aptos" panose="020B0004020202020204" pitchFamily="34" charset="0"/>
                <a:ea typeface="Aptos" panose="020B0004020202020204" pitchFamily="34" charset="0"/>
                <a:cs typeface="Times New Roman" panose="02020603050405020304" pitchFamily="18" charset="0"/>
              </a:rPr>
              <a:t>tritated</a:t>
            </a:r>
            <a:r>
              <a:rPr lang="en-US" sz="2800" kern="100" dirty="0">
                <a:latin typeface="Aptos" panose="020B0004020202020204" pitchFamily="34" charset="0"/>
                <a:ea typeface="Aptos" panose="020B0004020202020204" pitchFamily="34" charset="0"/>
                <a:cs typeface="Times New Roman" panose="02020603050405020304" pitchFamily="18" charset="0"/>
              </a:rPr>
              <a:t> leucine and thymidine incubations, and was quantified using liquid scintillation.</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Ice and snow thickness were measured at each site.</a:t>
            </a:r>
          </a:p>
          <a:p>
            <a:pPr marL="457200" marR="0" indent="-457200">
              <a:lnSpc>
                <a:spcPct val="115000"/>
              </a:lnSpc>
              <a:spcAft>
                <a:spcPts val="800"/>
              </a:spcAft>
              <a:buFont typeface="Arial" panose="020B0604020202020204" pitchFamily="34" charset="0"/>
              <a:buChar char="•"/>
            </a:pPr>
            <a:endParaRPr lang="en-US" sz="28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16BF666-8DA4-0F56-9FC3-390B49AF31F3}"/>
              </a:ext>
            </a:extLst>
          </p:cNvPr>
          <p:cNvSpPr txBox="1"/>
          <p:nvPr/>
        </p:nvSpPr>
        <p:spPr>
          <a:xfrm>
            <a:off x="14890348" y="14763750"/>
            <a:ext cx="13905748" cy="17976850"/>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DOC concentration and Carbon Quality</a:t>
            </a:r>
          </a:p>
        </p:txBody>
      </p:sp>
      <p:sp>
        <p:nvSpPr>
          <p:cNvPr id="13" name="TextBox 12">
            <a:extLst>
              <a:ext uri="{FF2B5EF4-FFF2-40B4-BE49-F238E27FC236}">
                <a16:creationId xmlns:a16="http://schemas.microsoft.com/office/drawing/2014/main" id="{789E59F7-0BA9-38CD-8BA6-B739D1F0E9AB}"/>
              </a:ext>
            </a:extLst>
          </p:cNvPr>
          <p:cNvSpPr txBox="1"/>
          <p:nvPr/>
        </p:nvSpPr>
        <p:spPr>
          <a:xfrm>
            <a:off x="29192684" y="16419442"/>
            <a:ext cx="14118008" cy="8784902"/>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Conclusions</a:t>
            </a:r>
          </a:p>
          <a:p>
            <a:pPr marL="285750" marR="0" indent="-285750">
              <a:lnSpc>
                <a:spcPct val="115000"/>
              </a:lnSpc>
              <a:spcAft>
                <a:spcPts val="800"/>
              </a:spcAft>
              <a:buFont typeface="Arial" panose="020B0604020202020204" pitchFamily="34" charset="0"/>
              <a:buChar char="•"/>
            </a:pPr>
            <a:r>
              <a:rPr lang="en-US" sz="2800" dirty="0">
                <a:latin typeface="Aptos" panose="020B0004020202020204" pitchFamily="34" charset="0"/>
                <a:ea typeface="Aptos" panose="020B0004020202020204" pitchFamily="34" charset="0"/>
                <a:cs typeface="Times New Roman" panose="02020603050405020304" pitchFamily="18" charset="0"/>
              </a:rPr>
              <a:t>Winter 2024 was less severe winter compared to 2022 and 2025, because it had lower ice and snow cover on average(Figure 2).</a:t>
            </a:r>
          </a:p>
          <a:p>
            <a:pPr marL="285750" marR="0" indent="-285750">
              <a:lnSpc>
                <a:spcPct val="115000"/>
              </a:lnSpc>
              <a:spcAft>
                <a:spcPts val="800"/>
              </a:spcAft>
              <a:buFont typeface="Arial" panose="020B0604020202020204" pitchFamily="34" charset="0"/>
              <a:buChar char="•"/>
            </a:pPr>
            <a:r>
              <a:rPr lang="en-US" sz="2800" dirty="0">
                <a:latin typeface="Aptos" panose="020B0004020202020204" pitchFamily="34" charset="0"/>
                <a:ea typeface="Aptos" panose="020B0004020202020204" pitchFamily="34" charset="0"/>
                <a:cs typeface="Times New Roman" panose="02020603050405020304" pitchFamily="18" charset="0"/>
              </a:rPr>
              <a:t>Microbial activity did not appear to be directly impacted by winter severity (Figure 6). </a:t>
            </a:r>
          </a:p>
          <a:p>
            <a:pPr marL="285750" marR="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concentrations (Figure 3) were higher in 2022 (more severe winter).</a:t>
            </a:r>
          </a:p>
          <a:p>
            <a:pPr marL="742950" lvl="1"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may be excluded from the ice as it forms, resulting in more concentrated DOC in the surface water (Figure 3).</a:t>
            </a:r>
          </a:p>
          <a:p>
            <a:pPr marL="28575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Higher HIX values in 2022 vs. 2024 suggest that the organic carbon substrate in 2022 was more complex and less bioavailable and, therefore, of poorer quality.</a:t>
            </a:r>
          </a:p>
          <a:p>
            <a:pPr marL="28575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Comparing the SUVA254 values from 2024 to those in 2022 (Figure 5) suggests that carbon in 2024 was more aromatic than carbon in 2022. Additionally, this could also mean that more of the carbon in 2024 was terrestrial in origin in comparison to 2022.</a:t>
            </a:r>
          </a:p>
          <a:p>
            <a:pPr marL="742950" lvl="1"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 Reduced ice cover in 2024 potentially increased connectivity to the watershed and more contribution from the terrestrial environment.</a:t>
            </a:r>
          </a:p>
        </p:txBody>
      </p:sp>
      <p:sp>
        <p:nvSpPr>
          <p:cNvPr id="14" name="TextBox 13">
            <a:extLst>
              <a:ext uri="{FF2B5EF4-FFF2-40B4-BE49-F238E27FC236}">
                <a16:creationId xmlns:a16="http://schemas.microsoft.com/office/drawing/2014/main" id="{D7A3E09E-5C22-D611-10B7-11A0947A3864}"/>
              </a:ext>
            </a:extLst>
          </p:cNvPr>
          <p:cNvSpPr txBox="1"/>
          <p:nvPr/>
        </p:nvSpPr>
        <p:spPr>
          <a:xfrm>
            <a:off x="29185179" y="30402981"/>
            <a:ext cx="14133767" cy="2337618"/>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3600" b="1" kern="100" dirty="0">
                <a:latin typeface="Aptos" panose="020B0004020202020204" pitchFamily="34" charset="0"/>
                <a:ea typeface="Aptos" panose="020B0004020202020204" pitchFamily="34" charset="0"/>
                <a:cs typeface="Times New Roman" panose="02020603050405020304" pitchFamily="18" charset="0"/>
              </a:rPr>
              <a:t>Acknowledgements</a:t>
            </a:r>
            <a:endParaRPr lang="en-US" sz="4000" b="1" kern="100" dirty="0">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We would like to thank Maci Quintanilla, Garrett </a:t>
            </a:r>
            <a:r>
              <a:rPr lang="en-US" kern="100" dirty="0" err="1">
                <a:latin typeface="Aptos" panose="020B0004020202020204" pitchFamily="34" charset="0"/>
                <a:ea typeface="Aptos" panose="020B0004020202020204" pitchFamily="34" charset="0"/>
                <a:cs typeface="Times New Roman" panose="02020603050405020304" pitchFamily="18" charset="0"/>
              </a:rPr>
              <a:t>Lukosavich</a:t>
            </a:r>
            <a:r>
              <a:rPr lang="en-US" kern="100" dirty="0">
                <a:latin typeface="Aptos" panose="020B0004020202020204" pitchFamily="34" charset="0"/>
                <a:ea typeface="Aptos" panose="020B0004020202020204" pitchFamily="34" charset="0"/>
                <a:cs typeface="Times New Roman" panose="02020603050405020304" pitchFamily="18" charset="0"/>
              </a:rPr>
              <a:t>, Mitch </a:t>
            </a:r>
            <a:r>
              <a:rPr lang="en-US" kern="100" dirty="0" err="1">
                <a:latin typeface="Aptos" panose="020B0004020202020204" pitchFamily="34" charset="0"/>
                <a:ea typeface="Aptos" panose="020B0004020202020204" pitchFamily="34" charset="0"/>
                <a:cs typeface="Times New Roman" panose="02020603050405020304" pitchFamily="18" charset="0"/>
              </a:rPr>
              <a:t>Kehne</a:t>
            </a:r>
            <a:r>
              <a:rPr lang="en-US" kern="100" dirty="0">
                <a:latin typeface="Aptos" panose="020B0004020202020204" pitchFamily="34" charset="0"/>
                <a:ea typeface="Aptos" panose="020B0004020202020204" pitchFamily="34" charset="0"/>
                <a:cs typeface="Times New Roman" panose="02020603050405020304" pitchFamily="18" charset="0"/>
              </a:rPr>
              <a:t>, Allen Cureton, Mari Leland, K.M. Shafi, and An Nguyen for assistance with sample collection, the Great Lakes Research Center for providing logistical support, and the Great Lakes Winter Network for support. Special thanks to the Winter Grab network for participating in sample collection. This work is supported by a Michigan Sea Grant award to TVM (SUBK00020867).</a:t>
            </a:r>
          </a:p>
          <a:p>
            <a:pPr marL="0" marR="0">
              <a:lnSpc>
                <a:spcPct val="115000"/>
              </a:lnSpc>
              <a:spcAft>
                <a:spcPts val="800"/>
              </a:spcAft>
            </a:pPr>
            <a:r>
              <a:rPr lang="en-US" sz="1600" dirty="0">
                <a:effectLst/>
                <a:latin typeface="Aptos" panose="020B0004020202020204" pitchFamily="34" charset="0"/>
                <a:ea typeface="Aptos" panose="020B0004020202020204" pitchFamily="34" charset="0"/>
                <a:cs typeface="Times New Roman" panose="02020603050405020304" pitchFamily="18" charset="0"/>
              </a:rPr>
              <a:t>	</a:t>
            </a:r>
            <a:endParaRPr lang="en-US" sz="54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59772249-2839-40B2-5530-3F122DAFAE04}"/>
              </a:ext>
            </a:extLst>
          </p:cNvPr>
          <p:cNvSpPr txBox="1"/>
          <p:nvPr/>
        </p:nvSpPr>
        <p:spPr>
          <a:xfrm>
            <a:off x="1396196" y="31131173"/>
            <a:ext cx="12877800" cy="830997"/>
          </a:xfrm>
          <a:prstGeom prst="rect">
            <a:avLst/>
          </a:prstGeom>
          <a:noFill/>
        </p:spPr>
        <p:txBody>
          <a:bodyPr wrap="square" rtlCol="0">
            <a:spAutoFit/>
          </a:bodyPr>
          <a:lstStyle/>
          <a:p>
            <a:r>
              <a:rPr lang="en-US" sz="2400" dirty="0"/>
              <a:t>Figure 1. Map showing the geographical distribution of sampling sites for the winters of 2022, 2024, and 2025.</a:t>
            </a:r>
          </a:p>
        </p:txBody>
      </p:sp>
      <p:sp>
        <p:nvSpPr>
          <p:cNvPr id="25" name="TextBox 24">
            <a:extLst>
              <a:ext uri="{FF2B5EF4-FFF2-40B4-BE49-F238E27FC236}">
                <a16:creationId xmlns:a16="http://schemas.microsoft.com/office/drawing/2014/main" id="{E2BDED83-435C-9E38-94DC-7AC58E831B79}"/>
              </a:ext>
            </a:extLst>
          </p:cNvPr>
          <p:cNvSpPr txBox="1"/>
          <p:nvPr/>
        </p:nvSpPr>
        <p:spPr>
          <a:xfrm>
            <a:off x="14890348" y="5250088"/>
            <a:ext cx="13905748" cy="9271732"/>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Snow and Ice Cover</a:t>
            </a:r>
          </a:p>
          <a:p>
            <a:pPr marL="0" marR="0">
              <a:lnSpc>
                <a:spcPct val="115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EC460A93-D3F4-2AC7-D6A3-B4BC676A185D}"/>
              </a:ext>
            </a:extLst>
          </p:cNvPr>
          <p:cNvSpPr txBox="1"/>
          <p:nvPr/>
        </p:nvSpPr>
        <p:spPr>
          <a:xfrm>
            <a:off x="16351283" y="13239779"/>
            <a:ext cx="10983878" cy="1323439"/>
          </a:xfrm>
          <a:prstGeom prst="rect">
            <a:avLst/>
          </a:prstGeom>
          <a:noFill/>
        </p:spPr>
        <p:txBody>
          <a:bodyPr wrap="square" rtlCol="0">
            <a:spAutoFit/>
          </a:bodyPr>
          <a:lstStyle/>
          <a:p>
            <a:r>
              <a:rPr lang="en-US" sz="2000" dirty="0"/>
              <a:t>Figure 2. Snow and Ice thickness was calculated as the total of snow and ice thickness at each site averaged within each lake. Error bars were calculated as the standard error of the average ice and snow thickness. In 2024, lakes Erie and Michigan had no ice cover. Lake St. Clair was not sampled in 2022. </a:t>
            </a:r>
          </a:p>
        </p:txBody>
      </p:sp>
      <p:sp>
        <p:nvSpPr>
          <p:cNvPr id="28" name="TextBox 27">
            <a:extLst>
              <a:ext uri="{FF2B5EF4-FFF2-40B4-BE49-F238E27FC236}">
                <a16:creationId xmlns:a16="http://schemas.microsoft.com/office/drawing/2014/main" id="{614AE277-1DF6-2B19-3156-354D097F748D}"/>
              </a:ext>
            </a:extLst>
          </p:cNvPr>
          <p:cNvSpPr txBox="1"/>
          <p:nvPr/>
        </p:nvSpPr>
        <p:spPr>
          <a:xfrm>
            <a:off x="16307379" y="22867894"/>
            <a:ext cx="12877800" cy="461665"/>
          </a:xfrm>
          <a:prstGeom prst="rect">
            <a:avLst/>
          </a:prstGeom>
          <a:noFill/>
        </p:spPr>
        <p:txBody>
          <a:bodyPr wrap="square" rtlCol="0">
            <a:spAutoFit/>
          </a:bodyPr>
          <a:lstStyle/>
          <a:p>
            <a:r>
              <a:rPr lang="en-US" sz="2400" dirty="0"/>
              <a:t>Figure 3. The average DOC and standard error was calculated for 2022 and 2024.</a:t>
            </a:r>
          </a:p>
        </p:txBody>
      </p:sp>
      <p:sp>
        <p:nvSpPr>
          <p:cNvPr id="29" name="TextBox 28">
            <a:extLst>
              <a:ext uri="{FF2B5EF4-FFF2-40B4-BE49-F238E27FC236}">
                <a16:creationId xmlns:a16="http://schemas.microsoft.com/office/drawing/2014/main" id="{1C0D47DC-A43E-2574-22B2-AA6506F03434}"/>
              </a:ext>
            </a:extLst>
          </p:cNvPr>
          <p:cNvSpPr txBox="1"/>
          <p:nvPr/>
        </p:nvSpPr>
        <p:spPr>
          <a:xfrm>
            <a:off x="29208443" y="5327699"/>
            <a:ext cx="14102249" cy="10787763"/>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Microbial Activity</a:t>
            </a:r>
          </a:p>
          <a:p>
            <a:pPr marL="0" marR="0">
              <a:lnSpc>
                <a:spcPct val="115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38" name="TextBox 37">
            <a:extLst>
              <a:ext uri="{FF2B5EF4-FFF2-40B4-BE49-F238E27FC236}">
                <a16:creationId xmlns:a16="http://schemas.microsoft.com/office/drawing/2014/main" id="{0E131939-F3EF-CE65-BEF0-6F7AE39755D5}"/>
              </a:ext>
            </a:extLst>
          </p:cNvPr>
          <p:cNvSpPr txBox="1"/>
          <p:nvPr/>
        </p:nvSpPr>
        <p:spPr>
          <a:xfrm>
            <a:off x="23479782" y="24076101"/>
            <a:ext cx="4656947" cy="3785652"/>
          </a:xfrm>
          <a:prstGeom prst="rect">
            <a:avLst/>
          </a:prstGeom>
          <a:noFill/>
        </p:spPr>
        <p:txBody>
          <a:bodyPr wrap="square" rtlCol="0">
            <a:spAutoFit/>
          </a:bodyPr>
          <a:lstStyle/>
          <a:p>
            <a:r>
              <a:rPr lang="en-US" sz="2400" dirty="0"/>
              <a:t>Figure 4. The humification index (HIX) is a spectral index that  compares relative aromaticity of humic substances. The lower the number the  less humic and “fresher” the carbon is. The higher the number the more complex and aromatic the carbon substrate is.</a:t>
            </a:r>
          </a:p>
          <a:p>
            <a:endParaRPr lang="en-US" sz="2400" dirty="0"/>
          </a:p>
        </p:txBody>
      </p:sp>
      <p:sp>
        <p:nvSpPr>
          <p:cNvPr id="39" name="TextBox 38">
            <a:extLst>
              <a:ext uri="{FF2B5EF4-FFF2-40B4-BE49-F238E27FC236}">
                <a16:creationId xmlns:a16="http://schemas.microsoft.com/office/drawing/2014/main" id="{A4B540FD-A96C-F5B2-3ACE-626BA7A55CBA}"/>
              </a:ext>
            </a:extLst>
          </p:cNvPr>
          <p:cNvSpPr txBox="1"/>
          <p:nvPr/>
        </p:nvSpPr>
        <p:spPr>
          <a:xfrm>
            <a:off x="15499828" y="28711432"/>
            <a:ext cx="5189379" cy="2685575"/>
          </a:xfrm>
          <a:prstGeom prst="rect">
            <a:avLst/>
          </a:prstGeom>
          <a:noFill/>
        </p:spPr>
        <p:txBody>
          <a:bodyPr wrap="square" rtlCol="0">
            <a:spAutoFit/>
          </a:bodyPr>
          <a:lstStyle/>
          <a:p>
            <a:r>
              <a:rPr lang="en-US" sz="2400" dirty="0"/>
              <a:t>Figure 5.  SUVA254 is an absorption index that looks at the relative aromaticity of DOC but considers the concentration of substrate. The higher the value, the higher the aromaticity and the higher the likelihood that the carbon is terrestrial in origin. </a:t>
            </a:r>
          </a:p>
        </p:txBody>
      </p:sp>
      <p:sp>
        <p:nvSpPr>
          <p:cNvPr id="9" name="TextBox 8">
            <a:extLst>
              <a:ext uri="{FF2B5EF4-FFF2-40B4-BE49-F238E27FC236}">
                <a16:creationId xmlns:a16="http://schemas.microsoft.com/office/drawing/2014/main" id="{B631512F-08F9-D10D-86F1-B3B12F44C852}"/>
              </a:ext>
            </a:extLst>
          </p:cNvPr>
          <p:cNvSpPr txBox="1"/>
          <p:nvPr/>
        </p:nvSpPr>
        <p:spPr>
          <a:xfrm>
            <a:off x="572253" y="11809415"/>
            <a:ext cx="13905748" cy="3016384"/>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Hypothesis</a:t>
            </a:r>
          </a:p>
          <a:p>
            <a:pPr marL="342900" marR="0" lvl="0" indent="-342900">
              <a:lnSpc>
                <a:spcPct val="115000"/>
              </a:lnSpc>
              <a:buFont typeface="Symbol" panose="05050102010706020507" pitchFamily="18" charset="2"/>
              <a:buChar char=""/>
            </a:pPr>
            <a:r>
              <a:rPr lang="en-US" sz="2800" dirty="0">
                <a:effectLst/>
                <a:latin typeface="Aptos" panose="020B0004020202020204" pitchFamily="34" charset="0"/>
                <a:ea typeface="Aptos" panose="020B0004020202020204" pitchFamily="34" charset="0"/>
                <a:cs typeface="Times New Roman" panose="02020603050405020304" pitchFamily="18" charset="0"/>
              </a:rPr>
              <a:t>	</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More severe winters </a:t>
            </a:r>
            <a:r>
              <a:rPr lang="en-US" sz="2800" kern="100" dirty="0">
                <a:latin typeface="Aptos" panose="020B0004020202020204" pitchFamily="34" charset="0"/>
                <a:ea typeface="Aptos" panose="020B0004020202020204" pitchFamily="34" charset="0"/>
                <a:cs typeface="Times New Roman" panose="02020603050405020304" pitchFamily="18" charset="0"/>
              </a:rPr>
              <a:t>will</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 result in reduced dissolved organic carbon (DOC) concentrations and reduced quality of organic carbon substrates.</a:t>
            </a: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Microbial activity </a:t>
            </a:r>
            <a:r>
              <a:rPr lang="en-US" sz="2800" kern="100" dirty="0">
                <a:latin typeface="Aptos" panose="020B0004020202020204" pitchFamily="34" charset="0"/>
                <a:ea typeface="Aptos" panose="020B0004020202020204" pitchFamily="34" charset="0"/>
                <a:cs typeface="Times New Roman" panose="02020603050405020304" pitchFamily="18" charset="0"/>
              </a:rPr>
              <a:t>will</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 shift toward bacterial maintenance</a:t>
            </a:r>
            <a:r>
              <a:rPr lang="en-US" sz="2800" kern="100" dirty="0">
                <a:latin typeface="Aptos" panose="020B0004020202020204" pitchFamily="34" charset="0"/>
                <a:ea typeface="Aptos" panose="020B0004020202020204" pitchFamily="34" charset="0"/>
                <a:cs typeface="Times New Roman" panose="02020603050405020304" pitchFamily="18" charset="0"/>
              </a:rPr>
              <a:t> </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with </a:t>
            </a:r>
            <a:r>
              <a:rPr lang="en-US" sz="2800" kern="100" dirty="0">
                <a:latin typeface="Aptos" panose="020B0004020202020204" pitchFamily="34" charset="0"/>
                <a:ea typeface="Aptos" panose="020B0004020202020204" pitchFamily="34" charset="0"/>
                <a:cs typeface="Times New Roman" panose="02020603050405020304" pitchFamily="18" charset="0"/>
              </a:rPr>
              <a:t>increasing winter severity, marked by a larger uptake of leucine relative to thymidine.</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8" name="Picture 17" descr="A map of the world&#10;&#10;AI-generated content may be incorrect.">
            <a:extLst>
              <a:ext uri="{FF2B5EF4-FFF2-40B4-BE49-F238E27FC236}">
                <a16:creationId xmlns:a16="http://schemas.microsoft.com/office/drawing/2014/main" id="{49B61748-E4C2-3EF6-C23F-52CA36D9EE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628" y="21002431"/>
            <a:ext cx="13652998" cy="9654814"/>
          </a:xfrm>
          <a:prstGeom prst="rect">
            <a:avLst/>
          </a:prstGeom>
        </p:spPr>
      </p:pic>
      <p:sp>
        <p:nvSpPr>
          <p:cNvPr id="24" name="TextBox 23">
            <a:extLst>
              <a:ext uri="{FF2B5EF4-FFF2-40B4-BE49-F238E27FC236}">
                <a16:creationId xmlns:a16="http://schemas.microsoft.com/office/drawing/2014/main" id="{74760C9C-1DBC-F697-CAF9-4B33B94BE80A}"/>
              </a:ext>
            </a:extLst>
          </p:cNvPr>
          <p:cNvSpPr txBox="1"/>
          <p:nvPr/>
        </p:nvSpPr>
        <p:spPr>
          <a:xfrm>
            <a:off x="30169233" y="14825799"/>
            <a:ext cx="12877800" cy="1569660"/>
          </a:xfrm>
          <a:prstGeom prst="rect">
            <a:avLst/>
          </a:prstGeom>
          <a:noFill/>
        </p:spPr>
        <p:txBody>
          <a:bodyPr wrap="square" rtlCol="0">
            <a:spAutoFit/>
          </a:bodyPr>
          <a:lstStyle/>
          <a:p>
            <a:r>
              <a:rPr lang="en-US" sz="2400" dirty="0"/>
              <a:t>Figure 6. Rates of Leucine and thymidine uptake show the relationship between microbial maintenance (leucine uptake) and bacterial growth (thymidine uptake). The grey dotted line represents a 1:1 relationship. </a:t>
            </a:r>
          </a:p>
          <a:p>
            <a:endParaRPr lang="en-US" sz="2400" dirty="0"/>
          </a:p>
        </p:txBody>
      </p:sp>
      <p:pic>
        <p:nvPicPr>
          <p:cNvPr id="36" name="Picture 35" descr="A graph of different colored rectangles&#10;&#10;AI-generated content may be incorrect.">
            <a:extLst>
              <a:ext uri="{FF2B5EF4-FFF2-40B4-BE49-F238E27FC236}">
                <a16:creationId xmlns:a16="http://schemas.microsoft.com/office/drawing/2014/main" id="{E7B1C36C-0C34-E5AB-6BE4-D46B58CA9D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11685" y="23896419"/>
            <a:ext cx="7708731" cy="4111323"/>
          </a:xfrm>
          <a:prstGeom prst="rect">
            <a:avLst/>
          </a:prstGeom>
        </p:spPr>
      </p:pic>
      <p:pic>
        <p:nvPicPr>
          <p:cNvPr id="46" name="Picture 45" descr="A diagram of different colored squares&#10;&#10;AI-generated content may be incorrect.">
            <a:extLst>
              <a:ext uri="{FF2B5EF4-FFF2-40B4-BE49-F238E27FC236}">
                <a16:creationId xmlns:a16="http://schemas.microsoft.com/office/drawing/2014/main" id="{0A798E5C-2636-D08E-6F24-B7FDDC601F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95381" y="28197859"/>
            <a:ext cx="7708731" cy="4111323"/>
          </a:xfrm>
          <a:prstGeom prst="rect">
            <a:avLst/>
          </a:prstGeom>
        </p:spPr>
      </p:pic>
      <p:sp>
        <p:nvSpPr>
          <p:cNvPr id="49" name="TextBox 48">
            <a:extLst>
              <a:ext uri="{FF2B5EF4-FFF2-40B4-BE49-F238E27FC236}">
                <a16:creationId xmlns:a16="http://schemas.microsoft.com/office/drawing/2014/main" id="{F8A34F71-4A30-778A-629E-55E8ADCB5A66}"/>
              </a:ext>
            </a:extLst>
          </p:cNvPr>
          <p:cNvSpPr txBox="1"/>
          <p:nvPr/>
        </p:nvSpPr>
        <p:spPr>
          <a:xfrm>
            <a:off x="29185179" y="25508325"/>
            <a:ext cx="14133767" cy="4590675"/>
          </a:xfrm>
          <a:prstGeom prst="rect">
            <a:avLst/>
          </a:prstGeom>
          <a:solidFill>
            <a:schemeClr val="accent1">
              <a:lumMod val="20000"/>
              <a:lumOff val="80000"/>
            </a:schemeClr>
          </a:solidFill>
          <a:ln w="76200">
            <a:solidFill>
              <a:schemeClr val="tx1"/>
            </a:solidFill>
          </a:ln>
        </p:spPr>
        <p:txBody>
          <a:bodyPr wrap="square" rtlCol="0">
            <a:noAutofit/>
          </a:bodyPr>
          <a:lstStyle/>
          <a:p>
            <a:pPr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Future Directions</a:t>
            </a:r>
          </a:p>
          <a:p>
            <a:pPr marL="457200" marR="0" indent="-457200">
              <a:lnSpc>
                <a:spcPct val="115000"/>
              </a:lnSpc>
              <a:spcAft>
                <a:spcPts val="800"/>
              </a:spcAft>
              <a:buFont typeface="Arial" panose="020B0604020202020204" pitchFamily="34" charset="0"/>
              <a:buChar char="•"/>
            </a:pPr>
            <a:r>
              <a:rPr lang="en-US" sz="2400" kern="100" dirty="0">
                <a:latin typeface="Aptos" panose="020B0004020202020204" pitchFamily="34" charset="0"/>
                <a:ea typeface="Aptos" panose="020B0004020202020204" pitchFamily="34" charset="0"/>
                <a:cs typeface="Times New Roman" panose="02020603050405020304" pitchFamily="18" charset="0"/>
              </a:rPr>
              <a:t>Process winter 2025 DOC, </a:t>
            </a:r>
            <a:r>
              <a:rPr lang="en-US" sz="2400" kern="100" dirty="0" err="1">
                <a:latin typeface="Aptos" panose="020B0004020202020204" pitchFamily="34" charset="0"/>
                <a:ea typeface="Aptos" panose="020B0004020202020204" pitchFamily="34" charset="0"/>
                <a:cs typeface="Times New Roman" panose="02020603050405020304" pitchFamily="18" charset="0"/>
              </a:rPr>
              <a:t>fDOM</a:t>
            </a:r>
            <a:r>
              <a:rPr lang="en-US" sz="2400" kern="100" dirty="0">
                <a:latin typeface="Aptos" panose="020B0004020202020204" pitchFamily="34" charset="0"/>
                <a:ea typeface="Aptos" panose="020B0004020202020204" pitchFamily="34" charset="0"/>
                <a:cs typeface="Times New Roman" panose="02020603050405020304" pitchFamily="18" charset="0"/>
              </a:rPr>
              <a:t>, and leucine/thymidine incubation samples and investigate how a comparatively moderate winter impacts carbon concentration and quality and microbial activity.</a:t>
            </a:r>
          </a:p>
          <a:p>
            <a:pPr marL="457200" marR="0" indent="-457200">
              <a:lnSpc>
                <a:spcPct val="115000"/>
              </a:lnSpc>
              <a:spcAft>
                <a:spcPts val="800"/>
              </a:spcAft>
              <a:buFont typeface="Arial" panose="020B0604020202020204" pitchFamily="34" charset="0"/>
              <a:buChar char="•"/>
            </a:pPr>
            <a:r>
              <a:rPr lang="en-US" sz="2400" kern="100" dirty="0">
                <a:latin typeface="Aptos" panose="020B0004020202020204" pitchFamily="34" charset="0"/>
                <a:ea typeface="Aptos" panose="020B0004020202020204" pitchFamily="34" charset="0"/>
                <a:cs typeface="Times New Roman" panose="02020603050405020304" pitchFamily="18" charset="0"/>
              </a:rPr>
              <a:t>Examine winter severity as a driver for microbial community assemblage, since our microbial activity measurements may not be telling us exactly how microbial communities are adapting to changing winter severity.</a:t>
            </a:r>
          </a:p>
          <a:p>
            <a:pPr marL="457200" marR="0" indent="-457200">
              <a:lnSpc>
                <a:spcPct val="115000"/>
              </a:lnSpc>
              <a:spcAft>
                <a:spcPts val="800"/>
              </a:spcAft>
              <a:buFont typeface="Arial" panose="020B0604020202020204" pitchFamily="34" charset="0"/>
              <a:buChar char="•"/>
            </a:pPr>
            <a:r>
              <a:rPr lang="en-US" sz="2400" kern="100" dirty="0">
                <a:latin typeface="Aptos" panose="020B0004020202020204" pitchFamily="34" charset="0"/>
                <a:ea typeface="Aptos" panose="020B0004020202020204" pitchFamily="34" charset="0"/>
                <a:cs typeface="Times New Roman" panose="02020603050405020304" pitchFamily="18" charset="0"/>
              </a:rPr>
              <a:t>Explore statistical analyses to uncover relationships and interactions between winter severity, microbial activity, carbon quality, and DOC concentration</a:t>
            </a:r>
            <a:r>
              <a:rPr lang="en-US" sz="2800" kern="100" dirty="0">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Aft>
                <a:spcPts val="800"/>
              </a:spcAft>
            </a:pPr>
            <a:endParaRPr lang="en-US" sz="2400"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3" name="Picture 2" descr="A diagram of dots and lines&#10;&#10;AI-generated content may be incorrect.">
            <a:extLst>
              <a:ext uri="{FF2B5EF4-FFF2-40B4-BE49-F238E27FC236}">
                <a16:creationId xmlns:a16="http://schemas.microsoft.com/office/drawing/2014/main" id="{55782C49-04FB-9DF5-C7F9-C208E62D77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487431" y="6623610"/>
            <a:ext cx="13415137" cy="8049082"/>
          </a:xfrm>
          <a:prstGeom prst="rect">
            <a:avLst/>
          </a:prstGeom>
        </p:spPr>
      </p:pic>
      <p:pic>
        <p:nvPicPr>
          <p:cNvPr id="16" name="Picture 15" descr="A graph of different colored bars&#10;&#10;AI-generated content may be incorrect.">
            <a:extLst>
              <a:ext uri="{FF2B5EF4-FFF2-40B4-BE49-F238E27FC236}">
                <a16:creationId xmlns:a16="http://schemas.microsoft.com/office/drawing/2014/main" id="{5E4F8B7E-6C3C-9F8E-19DF-E69755F675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177366" y="6051661"/>
            <a:ext cx="13331711" cy="7110246"/>
          </a:xfrm>
          <a:prstGeom prst="rect">
            <a:avLst/>
          </a:prstGeom>
        </p:spPr>
      </p:pic>
      <p:pic>
        <p:nvPicPr>
          <p:cNvPr id="20" name="Picture 19" descr="A graph of different colored columns&#10;&#10;AI-generated content may be incorrect.">
            <a:extLst>
              <a:ext uri="{FF2B5EF4-FFF2-40B4-BE49-F238E27FC236}">
                <a16:creationId xmlns:a16="http://schemas.microsoft.com/office/drawing/2014/main" id="{6E23E450-D367-3C5D-6C38-B61BC089F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27343" y="15689946"/>
            <a:ext cx="13231755" cy="7056936"/>
          </a:xfrm>
          <a:prstGeom prst="rect">
            <a:avLst/>
          </a:prstGeom>
        </p:spPr>
      </p:pic>
    </p:spTree>
    <p:extLst>
      <p:ext uri="{BB962C8B-B14F-4D97-AF65-F5344CB8AC3E}">
        <p14:creationId xmlns:p14="http://schemas.microsoft.com/office/powerpoint/2010/main" val="371251367"/>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3561</TotalTime>
  <Words>864</Words>
  <Application>Microsoft Office PowerPoint</Application>
  <PresentationFormat>Custom</PresentationFormat>
  <Paragraphs>45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Symbol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Connor OLoughlin</dc:creator>
  <cp:lastModifiedBy>Connor OLoughlin</cp:lastModifiedBy>
  <cp:revision>6</cp:revision>
  <dcterms:created xsi:type="dcterms:W3CDTF">2025-03-10T02:32:42Z</dcterms:created>
  <dcterms:modified xsi:type="dcterms:W3CDTF">2025-03-13T04:00:28Z</dcterms:modified>
</cp:coreProperties>
</file>